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37"/>
  </p:notesMasterIdLst>
  <p:handoutMasterIdLst>
    <p:handoutMasterId r:id="rId38"/>
  </p:handoutMasterIdLst>
  <p:sldIdLst>
    <p:sldId id="482" r:id="rId3"/>
    <p:sldId id="483" r:id="rId4"/>
    <p:sldId id="445" r:id="rId5"/>
    <p:sldId id="491" r:id="rId6"/>
    <p:sldId id="450" r:id="rId7"/>
    <p:sldId id="466" r:id="rId8"/>
    <p:sldId id="429" r:id="rId9"/>
    <p:sldId id="485" r:id="rId10"/>
    <p:sldId id="473" r:id="rId11"/>
    <p:sldId id="474" r:id="rId12"/>
    <p:sldId id="475" r:id="rId13"/>
    <p:sldId id="476" r:id="rId14"/>
    <p:sldId id="489" r:id="rId15"/>
    <p:sldId id="484" r:id="rId16"/>
    <p:sldId id="480" r:id="rId17"/>
    <p:sldId id="478" r:id="rId18"/>
    <p:sldId id="488" r:id="rId19"/>
    <p:sldId id="479" r:id="rId20"/>
    <p:sldId id="435" r:id="rId21"/>
    <p:sldId id="437" r:id="rId22"/>
    <p:sldId id="438" r:id="rId23"/>
    <p:sldId id="439" r:id="rId24"/>
    <p:sldId id="341" r:id="rId25"/>
    <p:sldId id="379" r:id="rId26"/>
    <p:sldId id="270" r:id="rId27"/>
    <p:sldId id="444" r:id="rId28"/>
    <p:sldId id="377" r:id="rId29"/>
    <p:sldId id="368" r:id="rId30"/>
    <p:sldId id="486" r:id="rId31"/>
    <p:sldId id="441" r:id="rId32"/>
    <p:sldId id="487" r:id="rId33"/>
    <p:sldId id="381" r:id="rId34"/>
    <p:sldId id="443" r:id="rId35"/>
    <p:sldId id="42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p15:clr>
            <a:srgbClr val="A4A3A4"/>
          </p15:clr>
        </p15:guide>
        <p15:guide id="3" orient="horz" pos="861">
          <p15:clr>
            <a:srgbClr val="A4A3A4"/>
          </p15:clr>
        </p15:guide>
        <p15:guide id="4" orient="horz" pos="3791">
          <p15:clr>
            <a:srgbClr val="A4A3A4"/>
          </p15:clr>
        </p15:guide>
        <p15:guide id="5" orient="horz" pos="630">
          <p15:clr>
            <a:srgbClr val="A4A3A4"/>
          </p15:clr>
        </p15:guide>
        <p15:guide id="6" pos="5461">
          <p15:clr>
            <a:srgbClr val="A4A3A4"/>
          </p15:clr>
        </p15:guide>
        <p15:guide id="7" pos="3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AEDEF"/>
    <a:srgbClr val="00AEEF"/>
    <a:srgbClr val="004B9E"/>
    <a:srgbClr val="99CCFF"/>
    <a:srgbClr val="339966"/>
    <a:srgbClr val="004C97"/>
    <a:srgbClr val="D3CEC4"/>
    <a:srgbClr val="F7E8A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2" autoAdjust="0"/>
    <p:restoredTop sz="84273" autoAdjust="0"/>
  </p:normalViewPr>
  <p:slideViewPr>
    <p:cSldViewPr snapToGrid="0">
      <p:cViewPr varScale="1">
        <p:scale>
          <a:sx n="97" d="100"/>
          <a:sy n="97" d="100"/>
        </p:scale>
        <p:origin x="2488" y="200"/>
      </p:cViewPr>
      <p:guideLst>
        <p:guide orient="horz" pos="3456"/>
        <p:guide pos="2880"/>
        <p:guide orient="horz" pos="861"/>
        <p:guide orient="horz" pos="3791"/>
        <p:guide orient="horz" pos="630"/>
        <p:guide pos="5461"/>
        <p:guide pos="301"/>
      </p:guideLst>
    </p:cSldViewPr>
  </p:slideViewPr>
  <p:outlineViewPr>
    <p:cViewPr>
      <p:scale>
        <a:sx n="33" d="100"/>
        <a:sy n="33" d="100"/>
      </p:scale>
      <p:origin x="240" y="14586"/>
    </p:cViewPr>
  </p:outlineViewPr>
  <p:notesTextViewPr>
    <p:cViewPr>
      <p:scale>
        <a:sx n="1" d="1"/>
        <a:sy n="1" d="1"/>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ntranet.barcapint.com\dfs-amer\group\Nyk\area\ibd\pubfinance\pubfinance\Utilities\Gainesville,%20FL\Transactions\2019AB%20Bonds\Rating%20Agency%20Presentation\Support\GRU%20Support.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hekurir\Desktop\Excel%20for%20GRU%20RP.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noFill/>
            </a:ln>
          </c:spPr>
          <c:explosion val="1"/>
          <c:dPt>
            <c:idx val="0"/>
            <c:bubble3D val="0"/>
            <c:spPr>
              <a:solidFill>
                <a:srgbClr val="99CCFF"/>
              </a:solidFill>
              <a:ln>
                <a:noFill/>
              </a:ln>
            </c:spPr>
            <c:extLst>
              <c:ext xmlns:c16="http://schemas.microsoft.com/office/drawing/2014/chart" uri="{C3380CC4-5D6E-409C-BE32-E72D297353CC}">
                <c16:uniqueId val="{00000000-107F-4CC3-A279-5FF1672B5BEA}"/>
              </c:ext>
            </c:extLst>
          </c:dPt>
          <c:dPt>
            <c:idx val="2"/>
            <c:bubble3D val="0"/>
            <c:spPr>
              <a:solidFill>
                <a:srgbClr val="92D050"/>
              </a:solidFill>
              <a:ln>
                <a:noFill/>
              </a:ln>
            </c:spPr>
            <c:extLst>
              <c:ext xmlns:c16="http://schemas.microsoft.com/office/drawing/2014/chart" uri="{C3380CC4-5D6E-409C-BE32-E72D297353CC}">
                <c16:uniqueId val="{00000001-107F-4CC3-A279-5FF1672B5BEA}"/>
              </c:ext>
            </c:extLst>
          </c:dPt>
          <c:dPt>
            <c:idx val="3"/>
            <c:bubble3D val="0"/>
            <c:spPr>
              <a:solidFill>
                <a:schemeClr val="accent5">
                  <a:lumMod val="75000"/>
                </a:schemeClr>
              </a:solidFill>
              <a:ln>
                <a:noFill/>
              </a:ln>
            </c:spPr>
            <c:extLst>
              <c:ext xmlns:c16="http://schemas.microsoft.com/office/drawing/2014/chart" uri="{C3380CC4-5D6E-409C-BE32-E72D297353CC}">
                <c16:uniqueId val="{00000002-107F-4CC3-A279-5FF1672B5BEA}"/>
              </c:ext>
            </c:extLst>
          </c:dPt>
          <c:dPt>
            <c:idx val="4"/>
            <c:bubble3D val="0"/>
            <c:spPr>
              <a:solidFill>
                <a:srgbClr val="0066CC"/>
              </a:solidFill>
              <a:ln>
                <a:noFill/>
              </a:ln>
            </c:spPr>
            <c:extLst>
              <c:ext xmlns:c16="http://schemas.microsoft.com/office/drawing/2014/chart" uri="{C3380CC4-5D6E-409C-BE32-E72D297353CC}">
                <c16:uniqueId val="{00000003-107F-4CC3-A279-5FF1672B5BEA}"/>
              </c:ext>
            </c:extLst>
          </c:dPt>
          <c:dPt>
            <c:idx val="5"/>
            <c:bubble3D val="0"/>
            <c:spPr>
              <a:solidFill>
                <a:srgbClr val="00B0F0"/>
              </a:solidFill>
              <a:ln>
                <a:noFill/>
              </a:ln>
            </c:spPr>
            <c:extLst>
              <c:ext xmlns:c16="http://schemas.microsoft.com/office/drawing/2014/chart" uri="{C3380CC4-5D6E-409C-BE32-E72D297353CC}">
                <c16:uniqueId val="{00000004-107F-4CC3-A279-5FF1672B5BEA}"/>
              </c:ext>
            </c:extLst>
          </c:dPt>
          <c:dLbls>
            <c:dLbl>
              <c:idx val="0"/>
              <c:layout>
                <c:manualLayout>
                  <c:x val="-0.13232414131225784"/>
                  <c:y val="8.169934640522904E-3"/>
                </c:manualLayout>
              </c:layout>
              <c:showLegendKey val="0"/>
              <c:showVal val="1"/>
              <c:showCatName val="1"/>
              <c:showSerName val="0"/>
              <c:showPercent val="0"/>
              <c:showBubbleSize val="0"/>
              <c:extLst>
                <c:ext xmlns:c15="http://schemas.microsoft.com/office/drawing/2012/chart" uri="{CE6537A1-D6FC-4f65-9D91-7224C49458BB}">
                  <c15:layout>
                    <c:manualLayout>
                      <c:w val="0.2997784840430272"/>
                      <c:h val="0.17475490196078436"/>
                    </c:manualLayout>
                  </c15:layout>
                </c:ext>
                <c:ext xmlns:c16="http://schemas.microsoft.com/office/drawing/2014/chart" uri="{C3380CC4-5D6E-409C-BE32-E72D297353CC}">
                  <c16:uniqueId val="{00000000-107F-4CC3-A279-5FF1672B5BEA}"/>
                </c:ext>
              </c:extLst>
            </c:dLbl>
            <c:dLbl>
              <c:idx val="3"/>
              <c:layout>
                <c:manualLayout>
                  <c:x val="3.2372806552498197E-2"/>
                  <c:y val="8.70393958108177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7F-4CC3-A279-5FF1672B5BEA}"/>
                </c:ext>
              </c:extLst>
            </c:dLbl>
            <c:dLbl>
              <c:idx val="4"/>
              <c:layout>
                <c:manualLayout>
                  <c:x val="-0.11667091090394401"/>
                  <c:y val="-0.26111111111111118"/>
                </c:manualLayout>
              </c:layout>
              <c:tx>
                <c:rich>
                  <a:bodyPr/>
                  <a:lstStyle/>
                  <a:p>
                    <a:pPr>
                      <a:defRPr sz="800">
                        <a:solidFill>
                          <a:schemeClr val="bg1"/>
                        </a:solidFill>
                      </a:defRPr>
                    </a:pPr>
                    <a:r>
                      <a:rPr lang="en-US" sz="800" dirty="0"/>
                      <a:t>N</a:t>
                    </a:r>
                    <a:r>
                      <a:rPr lang="en-US" dirty="0"/>
                      <a:t>atural Gas, </a:t>
                    </a:r>
                  </a:p>
                  <a:p>
                    <a:pPr>
                      <a:defRPr sz="800">
                        <a:solidFill>
                          <a:schemeClr val="bg1"/>
                        </a:solidFill>
                      </a:defRPr>
                    </a:pPr>
                    <a:r>
                      <a:rPr lang="en-US" dirty="0"/>
                      <a:t>43%</a:t>
                    </a:r>
                  </a:p>
                </c:rich>
              </c:tx>
              <c:numFmt formatCode="0%" sourceLinked="0"/>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7F-4CC3-A279-5FF1672B5BEA}"/>
                </c:ext>
              </c:extLst>
            </c:dLbl>
            <c:dLbl>
              <c:idx val="5"/>
              <c:tx>
                <c:rich>
                  <a:bodyPr/>
                  <a:lstStyle/>
                  <a:p>
                    <a:pPr>
                      <a:defRPr sz="800">
                        <a:solidFill>
                          <a:schemeClr val="bg1"/>
                        </a:solidFill>
                      </a:defRPr>
                    </a:pPr>
                    <a:r>
                      <a:rPr lang="en-US"/>
                      <a:t>Coal, </a:t>
                    </a:r>
                  </a:p>
                  <a:p>
                    <a:pPr>
                      <a:defRPr sz="800">
                        <a:solidFill>
                          <a:schemeClr val="bg1"/>
                        </a:solidFill>
                      </a:defRPr>
                    </a:pPr>
                    <a:r>
                      <a:rPr lang="en-US"/>
                      <a:t>35%</a:t>
                    </a:r>
                  </a:p>
                </c:rich>
              </c:tx>
              <c:numFmt formatCode="0%" sourceLinked="0"/>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7F-4CC3-A279-5FF1672B5BEA}"/>
                </c:ext>
              </c:extLst>
            </c:dLbl>
            <c:numFmt formatCode="0%" sourceLinked="0"/>
            <c:spPr>
              <a:noFill/>
              <a:ln>
                <a:noFill/>
              </a:ln>
              <a:effectLst/>
            </c:spPr>
            <c:txPr>
              <a:bodyPr/>
              <a:lstStyle/>
              <a:p>
                <a:pPr>
                  <a:defRPr sz="8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'Fuel Mix'!$C$28:$C$33</c:f>
              <c:strCache>
                <c:ptCount val="6"/>
                <c:pt idx="0">
                  <c:v>Purchased Power</c:v>
                </c:pt>
                <c:pt idx="1">
                  <c:v>Landfill Gas</c:v>
                </c:pt>
                <c:pt idx="2">
                  <c:v>Nuclear</c:v>
                </c:pt>
                <c:pt idx="3">
                  <c:v>Solar</c:v>
                </c:pt>
                <c:pt idx="4">
                  <c:v>Natural Gas</c:v>
                </c:pt>
                <c:pt idx="5">
                  <c:v>Coal</c:v>
                </c:pt>
              </c:strCache>
            </c:strRef>
          </c:cat>
          <c:val>
            <c:numRef>
              <c:f>'Fuel Mix'!$D$28:$D$33</c:f>
              <c:numCache>
                <c:formatCode>0.0%</c:formatCode>
                <c:ptCount val="6"/>
                <c:pt idx="0">
                  <c:v>0.13900000000000001</c:v>
                </c:pt>
                <c:pt idx="1">
                  <c:v>1.4E-2</c:v>
                </c:pt>
                <c:pt idx="2">
                  <c:v>5.3999999999999999E-2</c:v>
                </c:pt>
                <c:pt idx="3">
                  <c:v>8.0000000000000227E-3</c:v>
                </c:pt>
                <c:pt idx="4" formatCode="0%">
                  <c:v>0.43100000000000038</c:v>
                </c:pt>
                <c:pt idx="5" formatCode="0%">
                  <c:v>0.35400000000000031</c:v>
                </c:pt>
              </c:numCache>
            </c:numRef>
          </c:val>
          <c:extLst>
            <c:ext xmlns:c16="http://schemas.microsoft.com/office/drawing/2014/chart" uri="{C3380CC4-5D6E-409C-BE32-E72D297353CC}">
              <c16:uniqueId val="{00000005-107F-4CC3-A279-5FF1672B5BEA}"/>
            </c:ext>
          </c:extLst>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[1]wat_data!$O$16:$O$35</c:f>
              <c:numCache>
                <c:formatCode>General</c:formatCode>
                <c:ptCount val="20"/>
                <c:pt idx="0">
                  <c:v>7775110</c:v>
                </c:pt>
                <c:pt idx="1">
                  <c:v>7368851</c:v>
                </c:pt>
                <c:pt idx="2">
                  <c:v>6964279</c:v>
                </c:pt>
                <c:pt idx="3">
                  <c:v>6821876</c:v>
                </c:pt>
                <c:pt idx="4">
                  <c:v>6785701</c:v>
                </c:pt>
                <c:pt idx="5">
                  <c:v>6837178</c:v>
                </c:pt>
                <c:pt idx="6">
                  <c:v>7211352</c:v>
                </c:pt>
                <c:pt idx="7">
                  <c:v>6922337</c:v>
                </c:pt>
                <c:pt idx="8">
                  <c:v>7096275</c:v>
                </c:pt>
                <c:pt idx="9">
                  <c:v>7114480</c:v>
                </c:pt>
              </c:numCache>
            </c:numRef>
          </c:val>
          <c:smooth val="0"/>
          <c:extLst>
            <c:ext xmlns:c16="http://schemas.microsoft.com/office/drawing/2014/chart" uri="{C3380CC4-5D6E-409C-BE32-E72D297353CC}">
              <c16:uniqueId val="{00000000-BCB3-4757-B0E3-F7007B2BE9F7}"/>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[1]wat_data!$P$16:$P$35</c:f>
              <c:numCache>
                <c:formatCode>General</c:formatCode>
                <c:ptCount val="20"/>
                <c:pt idx="10">
                  <c:v>6970129.0833266191</c:v>
                </c:pt>
                <c:pt idx="11">
                  <c:v>7176917.3141787378</c:v>
                </c:pt>
                <c:pt idx="12">
                  <c:v>7210342.4359133337</c:v>
                </c:pt>
                <c:pt idx="13">
                  <c:v>7242528.7544345567</c:v>
                </c:pt>
                <c:pt idx="14">
                  <c:v>7273520.5811910201</c:v>
                </c:pt>
                <c:pt idx="15">
                  <c:v>7303283.6928351568</c:v>
                </c:pt>
                <c:pt idx="16">
                  <c:v>7331822.7578522936</c:v>
                </c:pt>
                <c:pt idx="17">
                  <c:v>7359141.923438644</c:v>
                </c:pt>
                <c:pt idx="18">
                  <c:v>7385244.8130966835</c:v>
                </c:pt>
                <c:pt idx="19">
                  <c:v>7410134.5294041187</c:v>
                </c:pt>
              </c:numCache>
            </c:numRef>
          </c:val>
          <c:smooth val="0"/>
          <c:extLst>
            <c:ext xmlns:c16="http://schemas.microsoft.com/office/drawing/2014/chart" uri="{C3380CC4-5D6E-409C-BE32-E72D297353CC}">
              <c16:uniqueId val="{00000001-BCB3-4757-B0E3-F7007B2BE9F7}"/>
            </c:ext>
          </c:extLst>
        </c:ser>
        <c:dLbls>
          <c:showLegendKey val="0"/>
          <c:showVal val="0"/>
          <c:showCatName val="0"/>
          <c:showSerName val="0"/>
          <c:showPercent val="0"/>
          <c:showBubbleSize val="0"/>
        </c:dLbls>
        <c:marker val="1"/>
        <c:smooth val="0"/>
        <c:axId val="2099199760"/>
        <c:axId val="2099200544"/>
      </c:lineChart>
      <c:catAx>
        <c:axId val="209919976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200544"/>
        <c:crosses val="autoZero"/>
        <c:auto val="1"/>
        <c:lblAlgn val="ctr"/>
        <c:lblOffset val="100"/>
        <c:tickLblSkip val="2"/>
        <c:noMultiLvlLbl val="0"/>
      </c:catAx>
      <c:valAx>
        <c:axId val="2099200544"/>
        <c:scaling>
          <c:orientation val="minMax"/>
          <c:max val="10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199760"/>
        <c:crosses val="autoZero"/>
        <c:crossBetween val="between"/>
        <c:majorUnit val="2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[1]sew_data!$M$16:$M$35</c:f>
              <c:numCache>
                <c:formatCode>General</c:formatCode>
                <c:ptCount val="20"/>
                <c:pt idx="0">
                  <c:v>4665917</c:v>
                </c:pt>
                <c:pt idx="1">
                  <c:v>4706144</c:v>
                </c:pt>
                <c:pt idx="2">
                  <c:v>4603445</c:v>
                </c:pt>
                <c:pt idx="3">
                  <c:v>4527521</c:v>
                </c:pt>
                <c:pt idx="4">
                  <c:v>4491110</c:v>
                </c:pt>
                <c:pt idx="5">
                  <c:v>4510229</c:v>
                </c:pt>
                <c:pt idx="6">
                  <c:v>4657094</c:v>
                </c:pt>
                <c:pt idx="7">
                  <c:v>4709462</c:v>
                </c:pt>
                <c:pt idx="8">
                  <c:v>4691570</c:v>
                </c:pt>
                <c:pt idx="9">
                  <c:v>4613709</c:v>
                </c:pt>
              </c:numCache>
            </c:numRef>
          </c:val>
          <c:smooth val="0"/>
          <c:extLst>
            <c:ext xmlns:c16="http://schemas.microsoft.com/office/drawing/2014/chart" uri="{C3380CC4-5D6E-409C-BE32-E72D297353CC}">
              <c16:uniqueId val="{00000000-FB2C-479A-940B-1ABCEAEF5359}"/>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[1]sew_data!$N$16:$N$35</c:f>
              <c:numCache>
                <c:formatCode>General</c:formatCode>
                <c:ptCount val="20"/>
                <c:pt idx="10">
                  <c:v>4610863.9744351748</c:v>
                </c:pt>
                <c:pt idx="11">
                  <c:v>4675130.0003489181</c:v>
                </c:pt>
                <c:pt idx="12">
                  <c:v>4701576.377959894</c:v>
                </c:pt>
                <c:pt idx="13">
                  <c:v>4727190.9341266975</c:v>
                </c:pt>
                <c:pt idx="14">
                  <c:v>4751994.9061275097</c:v>
                </c:pt>
                <c:pt idx="15">
                  <c:v>4775976.6808478869</c:v>
                </c:pt>
                <c:pt idx="16">
                  <c:v>4799140.7752116602</c:v>
                </c:pt>
                <c:pt idx="17">
                  <c:v>4821491.4017897388</c:v>
                </c:pt>
                <c:pt idx="18">
                  <c:v>4843032.4706623554</c:v>
                </c:pt>
                <c:pt idx="19">
                  <c:v>4863767.5931764785</c:v>
                </c:pt>
              </c:numCache>
            </c:numRef>
          </c:val>
          <c:smooth val="0"/>
          <c:extLst>
            <c:ext xmlns:c16="http://schemas.microsoft.com/office/drawing/2014/chart" uri="{C3380CC4-5D6E-409C-BE32-E72D297353CC}">
              <c16:uniqueId val="{00000001-FB2C-479A-940B-1ABCEAEF5359}"/>
            </c:ext>
          </c:extLst>
        </c:ser>
        <c:dLbls>
          <c:showLegendKey val="0"/>
          <c:showVal val="0"/>
          <c:showCatName val="0"/>
          <c:showSerName val="0"/>
          <c:showPercent val="0"/>
          <c:showBubbleSize val="0"/>
        </c:dLbls>
        <c:marker val="1"/>
        <c:smooth val="0"/>
        <c:axId val="982352040"/>
        <c:axId val="982353608"/>
      </c:lineChart>
      <c:catAx>
        <c:axId val="98235204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3608"/>
        <c:crosses val="autoZero"/>
        <c:auto val="1"/>
        <c:lblAlgn val="ctr"/>
        <c:lblOffset val="100"/>
        <c:tickLblSkip val="2"/>
        <c:noMultiLvlLbl val="0"/>
      </c:catAx>
      <c:valAx>
        <c:axId val="982353608"/>
        <c:scaling>
          <c:orientation val="minMax"/>
          <c:max val="7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2040"/>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[1]elec_data!$S$16:$S$35</c:f>
              <c:numCache>
                <c:formatCode>General</c:formatCode>
                <c:ptCount val="20"/>
                <c:pt idx="0">
                  <c:v>834.95101109693383</c:v>
                </c:pt>
                <c:pt idx="1">
                  <c:v>765.40077585051017</c:v>
                </c:pt>
                <c:pt idx="2">
                  <c:v>760.28123888080222</c:v>
                </c:pt>
                <c:pt idx="3">
                  <c:v>773.89485884327473</c:v>
                </c:pt>
                <c:pt idx="4">
                  <c:v>788.32637861952571</c:v>
                </c:pt>
                <c:pt idx="5">
                  <c:v>812.2601355235978</c:v>
                </c:pt>
                <c:pt idx="6">
                  <c:v>779.12735688556711</c:v>
                </c:pt>
                <c:pt idx="7">
                  <c:v>787.6189449351366</c:v>
                </c:pt>
                <c:pt idx="8">
                  <c:v>809.07589432952147</c:v>
                </c:pt>
                <c:pt idx="9">
                  <c:v>803.72575082429205</c:v>
                </c:pt>
              </c:numCache>
            </c:numRef>
          </c:val>
          <c:smooth val="0"/>
          <c:extLst>
            <c:ext xmlns:c16="http://schemas.microsoft.com/office/drawing/2014/chart" uri="{C3380CC4-5D6E-409C-BE32-E72D297353CC}">
              <c16:uniqueId val="{00000000-71EC-48DC-8E7C-A3EEAE8F8355}"/>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[1]elec_data!$T$16:$T$35</c:f>
              <c:numCache>
                <c:formatCode>General</c:formatCode>
                <c:ptCount val="20"/>
                <c:pt idx="10">
                  <c:v>791.28124703793424</c:v>
                </c:pt>
                <c:pt idx="11">
                  <c:v>794.18950403814631</c:v>
                </c:pt>
                <c:pt idx="12">
                  <c:v>792.08662444142112</c:v>
                </c:pt>
                <c:pt idx="13">
                  <c:v>790.01000813347537</c:v>
                </c:pt>
                <c:pt idx="14">
                  <c:v>787.97096482585255</c:v>
                </c:pt>
                <c:pt idx="15">
                  <c:v>785.98239987194893</c:v>
                </c:pt>
                <c:pt idx="16">
                  <c:v>784.0589915023512</c:v>
                </c:pt>
                <c:pt idx="17">
                  <c:v>782.20994560904467</c:v>
                </c:pt>
                <c:pt idx="18">
                  <c:v>780.44692989769567</c:v>
                </c:pt>
                <c:pt idx="19">
                  <c:v>778.79187121504629</c:v>
                </c:pt>
              </c:numCache>
            </c:numRef>
          </c:val>
          <c:smooth val="0"/>
          <c:extLst>
            <c:ext xmlns:c16="http://schemas.microsoft.com/office/drawing/2014/chart" uri="{C3380CC4-5D6E-409C-BE32-E72D297353CC}">
              <c16:uniqueId val="{00000001-71EC-48DC-8E7C-A3EEAE8F8355}"/>
            </c:ext>
          </c:extLst>
        </c:ser>
        <c:dLbls>
          <c:showLegendKey val="0"/>
          <c:showVal val="0"/>
          <c:showCatName val="0"/>
          <c:showSerName val="0"/>
          <c:showPercent val="0"/>
          <c:showBubbleSize val="0"/>
        </c:dLbls>
        <c:marker val="1"/>
        <c:smooth val="0"/>
        <c:axId val="763246952"/>
        <c:axId val="763248128"/>
      </c:lineChart>
      <c:catAx>
        <c:axId val="763246952"/>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248128"/>
        <c:crosses val="autoZero"/>
        <c:auto val="1"/>
        <c:lblAlgn val="ctr"/>
        <c:lblOffset val="100"/>
        <c:tickLblSkip val="2"/>
        <c:noMultiLvlLbl val="0"/>
      </c:catAx>
      <c:valAx>
        <c:axId val="763248128"/>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246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[1]gas_data!$P$16:$P$35</c:f>
              <c:numCache>
                <c:formatCode>General</c:formatCode>
                <c:ptCount val="20"/>
                <c:pt idx="0">
                  <c:v>25.0952181307598</c:v>
                </c:pt>
                <c:pt idx="1">
                  <c:v>17.643276793328912</c:v>
                </c:pt>
                <c:pt idx="2">
                  <c:v>20.099555855488244</c:v>
                </c:pt>
                <c:pt idx="3">
                  <c:v>21.287446634336401</c:v>
                </c:pt>
                <c:pt idx="4">
                  <c:v>21.668896620991465</c:v>
                </c:pt>
                <c:pt idx="5">
                  <c:v>17.771314292666606</c:v>
                </c:pt>
                <c:pt idx="6">
                  <c:v>15.481592988567883</c:v>
                </c:pt>
                <c:pt idx="7">
                  <c:v>20.110286338603309</c:v>
                </c:pt>
                <c:pt idx="8">
                  <c:v>18.217911605763966</c:v>
                </c:pt>
                <c:pt idx="9">
                  <c:v>17.529815131604526</c:v>
                </c:pt>
              </c:numCache>
            </c:numRef>
          </c:val>
          <c:smooth val="0"/>
          <c:extLst>
            <c:ext xmlns:c16="http://schemas.microsoft.com/office/drawing/2014/chart" uri="{C3380CC4-5D6E-409C-BE32-E72D297353CC}">
              <c16:uniqueId val="{00000000-C332-4B0F-8FB0-C014FD2608D6}"/>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[1]gas_data!$Q$16:$Q$35</c:f>
              <c:numCache>
                <c:formatCode>General</c:formatCode>
                <c:ptCount val="20"/>
                <c:pt idx="10">
                  <c:v>19.150082212048162</c:v>
                </c:pt>
                <c:pt idx="11">
                  <c:v>18.208417565786757</c:v>
                </c:pt>
                <c:pt idx="12">
                  <c:v>18.081182520467241</c:v>
                </c:pt>
                <c:pt idx="13">
                  <c:v>17.959475408881168</c:v>
                </c:pt>
                <c:pt idx="14">
                  <c:v>17.842554363302931</c:v>
                </c:pt>
                <c:pt idx="15">
                  <c:v>17.727004074683954</c:v>
                </c:pt>
                <c:pt idx="16">
                  <c:v>17.619088986771619</c:v>
                </c:pt>
                <c:pt idx="17">
                  <c:v>17.519170303716027</c:v>
                </c:pt>
                <c:pt idx="18">
                  <c:v>17.421232364261126</c:v>
                </c:pt>
                <c:pt idx="19">
                  <c:v>17.324565205729147</c:v>
                </c:pt>
              </c:numCache>
            </c:numRef>
          </c:val>
          <c:smooth val="0"/>
          <c:extLst>
            <c:ext xmlns:c16="http://schemas.microsoft.com/office/drawing/2014/chart" uri="{C3380CC4-5D6E-409C-BE32-E72D297353CC}">
              <c16:uniqueId val="{00000001-C332-4B0F-8FB0-C014FD2608D6}"/>
            </c:ext>
          </c:extLst>
        </c:ser>
        <c:dLbls>
          <c:showLegendKey val="0"/>
          <c:showVal val="0"/>
          <c:showCatName val="0"/>
          <c:showSerName val="0"/>
          <c:showPercent val="0"/>
          <c:showBubbleSize val="0"/>
        </c:dLbls>
        <c:marker val="1"/>
        <c:smooth val="0"/>
        <c:axId val="1189068400"/>
        <c:axId val="1189069184"/>
      </c:lineChart>
      <c:catAx>
        <c:axId val="118906840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69184"/>
        <c:crosses val="autoZero"/>
        <c:auto val="1"/>
        <c:lblAlgn val="ctr"/>
        <c:lblOffset val="100"/>
        <c:tickLblSkip val="2"/>
        <c:noMultiLvlLbl val="0"/>
      </c:catAx>
      <c:valAx>
        <c:axId val="1189069184"/>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68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[1]wat_data!$R$16:$R$35</c:f>
              <c:numCache>
                <c:formatCode>General</c:formatCode>
                <c:ptCount val="20"/>
                <c:pt idx="0">
                  <c:v>6.4848563467533245</c:v>
                </c:pt>
                <c:pt idx="1">
                  <c:v>6.0024576043494067</c:v>
                </c:pt>
                <c:pt idx="2">
                  <c:v>5.6109442396674778</c:v>
                </c:pt>
                <c:pt idx="3">
                  <c:v>5.3932886306760954</c:v>
                </c:pt>
                <c:pt idx="4">
                  <c:v>5.1985570434829595</c:v>
                </c:pt>
                <c:pt idx="5">
                  <c:v>5.3153426636246239</c:v>
                </c:pt>
                <c:pt idx="6">
                  <c:v>5.5313025486740015</c:v>
                </c:pt>
                <c:pt idx="7">
                  <c:v>5.1480481156375824</c:v>
                </c:pt>
                <c:pt idx="8">
                  <c:v>5.2273015095899611</c:v>
                </c:pt>
                <c:pt idx="9">
                  <c:v>5.3665516352952247</c:v>
                </c:pt>
              </c:numCache>
            </c:numRef>
          </c:val>
          <c:smooth val="0"/>
          <c:extLst>
            <c:ext xmlns:c16="http://schemas.microsoft.com/office/drawing/2014/chart" uri="{C3380CC4-5D6E-409C-BE32-E72D297353CC}">
              <c16:uniqueId val="{00000000-4D6E-4F2E-BA49-867C2285F4C1}"/>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[1]wat_data!$S$16:$S$35</c:f>
              <c:numCache>
                <c:formatCode>General</c:formatCode>
                <c:ptCount val="20"/>
                <c:pt idx="10">
                  <c:v>5.200495621459523</c:v>
                </c:pt>
                <c:pt idx="11">
                  <c:v>5.2605577062910704</c:v>
                </c:pt>
                <c:pt idx="12">
                  <c:v>5.244466330656353</c:v>
                </c:pt>
                <c:pt idx="13">
                  <c:v>5.2285022684208737</c:v>
                </c:pt>
                <c:pt idx="14">
                  <c:v>5.212694655412851</c:v>
                </c:pt>
                <c:pt idx="15">
                  <c:v>5.1970008992603551</c:v>
                </c:pt>
                <c:pt idx="16">
                  <c:v>5.1814147459572917</c:v>
                </c:pt>
                <c:pt idx="17">
                  <c:v>5.1659298016350252</c:v>
                </c:pt>
                <c:pt idx="18">
                  <c:v>5.1505395185910947</c:v>
                </c:pt>
                <c:pt idx="19">
                  <c:v>5.135237186864126</c:v>
                </c:pt>
              </c:numCache>
            </c:numRef>
          </c:val>
          <c:smooth val="0"/>
          <c:extLst>
            <c:ext xmlns:c16="http://schemas.microsoft.com/office/drawing/2014/chart" uri="{C3380CC4-5D6E-409C-BE32-E72D297353CC}">
              <c16:uniqueId val="{00000001-4D6E-4F2E-BA49-867C2285F4C1}"/>
            </c:ext>
          </c:extLst>
        </c:ser>
        <c:dLbls>
          <c:showLegendKey val="0"/>
          <c:showVal val="0"/>
          <c:showCatName val="0"/>
          <c:showSerName val="0"/>
          <c:showPercent val="0"/>
          <c:showBubbleSize val="0"/>
        </c:dLbls>
        <c:marker val="1"/>
        <c:smooth val="0"/>
        <c:axId val="1189070752"/>
        <c:axId val="1189071144"/>
      </c:lineChart>
      <c:catAx>
        <c:axId val="1189070752"/>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71144"/>
        <c:crosses val="autoZero"/>
        <c:auto val="1"/>
        <c:lblAlgn val="ctr"/>
        <c:lblOffset val="100"/>
        <c:tickLblSkip val="2"/>
        <c:noMultiLvlLbl val="0"/>
      </c:catAx>
      <c:valAx>
        <c:axId val="1189071144"/>
        <c:scaling>
          <c:orientation val="minMax"/>
          <c:max val="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70752"/>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[1]sew_data!$P$16:$P$35</c:f>
              <c:numCache>
                <c:formatCode>General</c:formatCode>
                <c:ptCount val="20"/>
                <c:pt idx="0">
                  <c:v>4.7752405386201353</c:v>
                </c:pt>
                <c:pt idx="1">
                  <c:v>4.8416902746638391</c:v>
                </c:pt>
                <c:pt idx="2">
                  <c:v>4.6928687336003314</c:v>
                </c:pt>
                <c:pt idx="3">
                  <c:v>4.5352783677011255</c:v>
                </c:pt>
                <c:pt idx="4">
                  <c:v>4.3787643329934935</c:v>
                </c:pt>
                <c:pt idx="5">
                  <c:v>4.3613082922617146</c:v>
                </c:pt>
                <c:pt idx="6">
                  <c:v>4.5220147763578273</c:v>
                </c:pt>
                <c:pt idx="7">
                  <c:v>4.3834459552033493</c:v>
                </c:pt>
                <c:pt idx="8">
                  <c:v>4.3100291057673754</c:v>
                </c:pt>
                <c:pt idx="9">
                  <c:v>4.4229681796454026</c:v>
                </c:pt>
              </c:numCache>
            </c:numRef>
          </c:val>
          <c:smooth val="0"/>
          <c:extLst>
            <c:ext xmlns:c16="http://schemas.microsoft.com/office/drawing/2014/chart" uri="{C3380CC4-5D6E-409C-BE32-E72D297353CC}">
              <c16:uniqueId val="{00000000-5860-4353-B7DD-E4F11B9C2A72}"/>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[1]sew_data!$Q$16:$Q$35</c:f>
              <c:numCache>
                <c:formatCode>General</c:formatCode>
                <c:ptCount val="20"/>
                <c:pt idx="10">
                  <c:v>4.3178532982886395</c:v>
                </c:pt>
                <c:pt idx="11">
                  <c:v>4.3150143572191819</c:v>
                </c:pt>
                <c:pt idx="12">
                  <c:v>4.3043664389941947</c:v>
                </c:pt>
                <c:pt idx="13">
                  <c:v>4.2938774800887964</c:v>
                </c:pt>
                <c:pt idx="14">
                  <c:v>4.2835581031440952</c:v>
                </c:pt>
                <c:pt idx="15">
                  <c:v>4.2733898133547807</c:v>
                </c:pt>
                <c:pt idx="16">
                  <c:v>4.2633689405723798</c:v>
                </c:pt>
                <c:pt idx="17">
                  <c:v>4.2534918038416833</c:v>
                </c:pt>
                <c:pt idx="18">
                  <c:v>4.2437547038820869</c:v>
                </c:pt>
                <c:pt idx="19">
                  <c:v>4.2341539179354797</c:v>
                </c:pt>
              </c:numCache>
            </c:numRef>
          </c:val>
          <c:smooth val="0"/>
          <c:extLst>
            <c:ext xmlns:c16="http://schemas.microsoft.com/office/drawing/2014/chart" uri="{C3380CC4-5D6E-409C-BE32-E72D297353CC}">
              <c16:uniqueId val="{00000001-5860-4353-B7DD-E4F11B9C2A72}"/>
            </c:ext>
          </c:extLst>
        </c:ser>
        <c:dLbls>
          <c:showLegendKey val="0"/>
          <c:showVal val="0"/>
          <c:showCatName val="0"/>
          <c:showSerName val="0"/>
          <c:showPercent val="0"/>
          <c:showBubbleSize val="0"/>
        </c:dLbls>
        <c:marker val="1"/>
        <c:smooth val="0"/>
        <c:axId val="763321520"/>
        <c:axId val="854888896"/>
      </c:lineChart>
      <c:catAx>
        <c:axId val="76332152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888896"/>
        <c:crosses val="autoZero"/>
        <c:auto val="1"/>
        <c:lblAlgn val="ctr"/>
        <c:lblOffset val="100"/>
        <c:tickLblSkip val="2"/>
        <c:noMultiLvlLbl val="0"/>
      </c:catAx>
      <c:valAx>
        <c:axId val="854888896"/>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21520"/>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Fund Transfers</c:v>
                </c:pt>
              </c:strCache>
            </c:strRef>
          </c:tx>
          <c:spPr>
            <a:solidFill>
              <a:srgbClr val="004B9E"/>
            </a:solidFill>
            <a:ln>
              <a:noFill/>
            </a:ln>
            <a:effectLst/>
          </c:spPr>
          <c:invertIfNegative val="0"/>
          <c:dPt>
            <c:idx val="10"/>
            <c:invertIfNegative val="0"/>
            <c:bubble3D val="0"/>
            <c:spPr>
              <a:solidFill>
                <a:srgbClr val="00AEEF"/>
              </a:solidFill>
              <a:ln>
                <a:noFill/>
              </a:ln>
              <a:effectLst/>
            </c:spPr>
            <c:extLst>
              <c:ext xmlns:c16="http://schemas.microsoft.com/office/drawing/2014/chart" uri="{C3380CC4-5D6E-409C-BE32-E72D297353CC}">
                <c16:uniqueId val="{00000004-F718-462D-AB20-E6A48DE3F59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36</c:v>
                </c:pt>
                <c:pt idx="1">
                  <c:v>36.655999999999999</c:v>
                </c:pt>
                <c:pt idx="2">
                  <c:v>37.316000000000003</c:v>
                </c:pt>
                <c:pt idx="3">
                  <c:v>34.892000000000003</c:v>
                </c:pt>
                <c:pt idx="4">
                  <c:v>34.994</c:v>
                </c:pt>
                <c:pt idx="5">
                  <c:v>35.814</c:v>
                </c:pt>
                <c:pt idx="6">
                  <c:v>36.378999999999998</c:v>
                </c:pt>
                <c:pt idx="7">
                  <c:v>38.284999999999997</c:v>
                </c:pt>
                <c:pt idx="8">
                  <c:v>38.284999999999997</c:v>
                </c:pt>
                <c:pt idx="9">
                  <c:v>38.284999999999997</c:v>
                </c:pt>
                <c:pt idx="10">
                  <c:v>36.283000000000001</c:v>
                </c:pt>
              </c:numCache>
            </c:numRef>
          </c:val>
          <c:extLst>
            <c:ext xmlns:c16="http://schemas.microsoft.com/office/drawing/2014/chart" uri="{C3380CC4-5D6E-409C-BE32-E72D297353CC}">
              <c16:uniqueId val="{00000000-F718-462D-AB20-E6A48DE3F599}"/>
            </c:ext>
          </c:extLst>
        </c:ser>
        <c:dLbls>
          <c:showLegendKey val="0"/>
          <c:showVal val="0"/>
          <c:showCatName val="0"/>
          <c:showSerName val="0"/>
          <c:showPercent val="0"/>
          <c:showBubbleSize val="0"/>
        </c:dLbls>
        <c:gapWidth val="30"/>
        <c:overlap val="100"/>
        <c:axId val="1164377864"/>
        <c:axId val="1164378192"/>
      </c:barChart>
      <c:catAx>
        <c:axId val="116437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378192"/>
        <c:crosses val="autoZero"/>
        <c:auto val="1"/>
        <c:lblAlgn val="ctr"/>
        <c:lblOffset val="100"/>
        <c:noMultiLvlLbl val="0"/>
      </c:catAx>
      <c:valAx>
        <c:axId val="1164378192"/>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3778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Pre-2021 Series A</c:v>
                </c:pt>
              </c:strCache>
            </c:strRef>
          </c:tx>
          <c:dPt>
            <c:idx val="0"/>
            <c:bubble3D val="0"/>
            <c:spPr>
              <a:solidFill>
                <a:srgbClr val="004C97"/>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58-4559-9E52-16E1AC2BB61C}"/>
              </c:ext>
            </c:extLst>
          </c:dPt>
          <c:dPt>
            <c:idx val="1"/>
            <c:bubble3D val="0"/>
            <c:spPr>
              <a:solidFill>
                <a:srgbClr val="00AEEF"/>
              </a:solidFill>
              <a:ln w="25400">
                <a:solidFill>
                  <a:schemeClr val="lt1"/>
                </a:solidFill>
              </a:ln>
              <a:effectLst/>
              <a:sp3d contourW="25400">
                <a:contourClr>
                  <a:schemeClr val="lt1"/>
                </a:contourClr>
              </a:sp3d>
            </c:spPr>
            <c:extLst>
              <c:ext xmlns:c16="http://schemas.microsoft.com/office/drawing/2014/chart" uri="{C3380CC4-5D6E-409C-BE32-E72D297353CC}">
                <c16:uniqueId val="{00000002-2958-4559-9E52-16E1AC2BB61C}"/>
              </c:ext>
            </c:extLst>
          </c:dPt>
          <c:dPt>
            <c:idx val="2"/>
            <c:bubble3D val="0"/>
            <c:spPr>
              <a:solidFill>
                <a:srgbClr val="339966"/>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58-4559-9E52-16E1AC2BB61C}"/>
              </c:ext>
            </c:extLst>
          </c:dPt>
          <c:dPt>
            <c:idx val="3"/>
            <c:bubble3D val="0"/>
            <c:spPr>
              <a:solidFill>
                <a:srgbClr val="99CCFF"/>
              </a:solidFill>
              <a:ln w="25400">
                <a:solidFill>
                  <a:schemeClr val="lt1"/>
                </a:solidFill>
              </a:ln>
              <a:effectLst/>
              <a:sp3d contourW="25400">
                <a:contourClr>
                  <a:schemeClr val="lt1"/>
                </a:contourClr>
              </a:sp3d>
            </c:spPr>
            <c:extLst>
              <c:ext xmlns:c16="http://schemas.microsoft.com/office/drawing/2014/chart" uri="{C3380CC4-5D6E-409C-BE32-E72D297353CC}">
                <c16:uniqueId val="{00000004-2958-4559-9E52-16E1AC2BB61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D52-410E-B5D4-9F3C7BFD302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D52-410E-B5D4-9F3C7BFD3026}"/>
              </c:ext>
            </c:extLst>
          </c:dPt>
          <c:dLbls>
            <c:dLbl>
              <c:idx val="0"/>
              <c:layout>
                <c:manualLayout>
                  <c:x val="-0.21843434343434343"/>
                  <c:y val="-0.150403320187787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58-4559-9E52-16E1AC2BB61C}"/>
                </c:ext>
              </c:extLst>
            </c:dLbl>
            <c:dLbl>
              <c:idx val="1"/>
              <c:layout>
                <c:manualLayout>
                  <c:x val="0.12626262626262627"/>
                  <c:y val="-0.19633953058790288"/>
                </c:manualLayout>
              </c:layout>
              <c:showLegendKey val="0"/>
              <c:showVal val="0"/>
              <c:showCatName val="1"/>
              <c:showSerName val="0"/>
              <c:showPercent val="1"/>
              <c:showBubbleSize val="0"/>
              <c:extLst>
                <c:ext xmlns:c15="http://schemas.microsoft.com/office/drawing/2012/chart" uri="{CE6537A1-D6FC-4f65-9D91-7224C49458BB}">
                  <c15:layout>
                    <c:manualLayout>
                      <c:w val="0.20912247474747475"/>
                      <c:h val="0.18263094927575294"/>
                    </c:manualLayout>
                  </c15:layout>
                </c:ext>
                <c:ext xmlns:c16="http://schemas.microsoft.com/office/drawing/2014/chart" uri="{C3380CC4-5D6E-409C-BE32-E72D297353CC}">
                  <c16:uniqueId val="{00000002-2958-4559-9E52-16E1AC2BB61C}"/>
                </c:ext>
              </c:extLst>
            </c:dLbl>
            <c:dLbl>
              <c:idx val="4"/>
              <c:layout>
                <c:manualLayout>
                  <c:x val="-7.6626749781277342E-2"/>
                  <c:y val="-9.66072771645561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D52-410E-B5D4-9F3C7BFD302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Fixed</c:v>
                </c:pt>
                <c:pt idx="1">
                  <c:v>Variable (Synthetic Fix)</c:v>
                </c:pt>
                <c:pt idx="2">
                  <c:v>Direct Purchase (Synthetic Fix)</c:v>
                </c:pt>
                <c:pt idx="3">
                  <c:v>Variable</c:v>
                </c:pt>
                <c:pt idx="4">
                  <c:v>Commercial Paper</c:v>
                </c:pt>
                <c:pt idx="5">
                  <c:v>Direct Purchase (Variable)</c:v>
                </c:pt>
              </c:strCache>
            </c:strRef>
          </c:cat>
          <c:val>
            <c:numRef>
              <c:f>Sheet1!$B$2:$B$7</c:f>
              <c:numCache>
                <c:formatCode>_(* #,##0_);_(* \(#,##0\);_(* "-"_);_(@_)</c:formatCode>
                <c:ptCount val="6"/>
                <c:pt idx="0">
                  <c:v>997290000</c:v>
                </c:pt>
                <c:pt idx="1">
                  <c:v>209625000</c:v>
                </c:pt>
                <c:pt idx="2">
                  <c:v>265000000</c:v>
                </c:pt>
                <c:pt idx="3">
                  <c:v>165965000</c:v>
                </c:pt>
                <c:pt idx="4">
                  <c:v>0</c:v>
                </c:pt>
                <c:pt idx="5" formatCode="General">
                  <c:v>0</c:v>
                </c:pt>
              </c:numCache>
            </c:numRef>
          </c:val>
          <c:extLst>
            <c:ext xmlns:c16="http://schemas.microsoft.com/office/drawing/2014/chart" uri="{C3380CC4-5D6E-409C-BE32-E72D297353CC}">
              <c16:uniqueId val="{00000000-2958-4559-9E52-16E1AC2BB6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Pre-2021 Series A</c:v>
                </c:pt>
              </c:strCache>
            </c:strRef>
          </c:tx>
          <c:dPt>
            <c:idx val="0"/>
            <c:bubble3D val="0"/>
            <c:spPr>
              <a:solidFill>
                <a:srgbClr val="004C97"/>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B1-4D3E-AFE6-467A837E7ADF}"/>
              </c:ext>
            </c:extLst>
          </c:dPt>
          <c:dPt>
            <c:idx val="1"/>
            <c:bubble3D val="0"/>
            <c:spPr>
              <a:solidFill>
                <a:srgbClr val="00AEEF"/>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B1-4D3E-AFE6-467A837E7ADF}"/>
              </c:ext>
            </c:extLst>
          </c:dPt>
          <c:dPt>
            <c:idx val="2"/>
            <c:bubble3D val="0"/>
            <c:spPr>
              <a:solidFill>
                <a:srgbClr val="339966"/>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B1-4D3E-AFE6-467A837E7ADF}"/>
              </c:ext>
            </c:extLst>
          </c:dPt>
          <c:dPt>
            <c:idx val="3"/>
            <c:bubble3D val="0"/>
            <c:spPr>
              <a:solidFill>
                <a:srgbClr val="99CCFF"/>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B1-4D3E-AFE6-467A837E7AD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B1-4D3E-AFE6-467A837E7AD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8B1-4D3E-AFE6-467A837E7ADF}"/>
              </c:ext>
            </c:extLst>
          </c:dPt>
          <c:dLbls>
            <c:dLbl>
              <c:idx val="0"/>
              <c:layout>
                <c:manualLayout>
                  <c:x val="-0.21843434343434343"/>
                  <c:y val="-0.150403320187787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B1-4D3E-AFE6-467A837E7ADF}"/>
                </c:ext>
              </c:extLst>
            </c:dLbl>
            <c:dLbl>
              <c:idx val="1"/>
              <c:layout>
                <c:manualLayout>
                  <c:x val="0.10416666666666667"/>
                  <c:y val="-0.15958361626825454"/>
                </c:manualLayout>
              </c:layout>
              <c:showLegendKey val="0"/>
              <c:showVal val="0"/>
              <c:showCatName val="1"/>
              <c:showSerName val="0"/>
              <c:showPercent val="1"/>
              <c:showBubbleSize val="0"/>
              <c:extLst>
                <c:ext xmlns:c15="http://schemas.microsoft.com/office/drawing/2012/chart" uri="{CE6537A1-D6FC-4f65-9D91-7224C49458BB}">
                  <c15:layout>
                    <c:manualLayout>
                      <c:w val="0.20912247474747475"/>
                      <c:h val="0.18263094927575294"/>
                    </c:manualLayout>
                  </c15:layout>
                </c:ext>
                <c:ext xmlns:c16="http://schemas.microsoft.com/office/drawing/2014/chart" uri="{C3380CC4-5D6E-409C-BE32-E72D297353CC}">
                  <c16:uniqueId val="{00000003-B8B1-4D3E-AFE6-467A837E7ADF}"/>
                </c:ext>
              </c:extLst>
            </c:dLbl>
            <c:dLbl>
              <c:idx val="2"/>
              <c:layout>
                <c:manualLayout>
                  <c:x val="1.3178040244969363E-3"/>
                  <c:y val="-3.87051354451824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B1-4D3E-AFE6-467A837E7ADF}"/>
                </c:ext>
              </c:extLst>
            </c:dLbl>
            <c:dLbl>
              <c:idx val="4"/>
              <c:layout>
                <c:manualLayout>
                  <c:x val="-0.10898154776107533"/>
                  <c:y val="-9.66072771645561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8B1-4D3E-AFE6-467A837E7AD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Fixed</c:v>
                </c:pt>
                <c:pt idx="1">
                  <c:v>Variable (Synthetic Fix)</c:v>
                </c:pt>
                <c:pt idx="2">
                  <c:v>Direct Purchase (Synthetic Fix)</c:v>
                </c:pt>
                <c:pt idx="3">
                  <c:v>Variable</c:v>
                </c:pt>
                <c:pt idx="4">
                  <c:v>Commercial Paper</c:v>
                </c:pt>
                <c:pt idx="5">
                  <c:v>Direct Purchase (Variable)</c:v>
                </c:pt>
              </c:strCache>
            </c:strRef>
          </c:cat>
          <c:val>
            <c:numRef>
              <c:f>Sheet1!$B$2:$B$7</c:f>
              <c:numCache>
                <c:formatCode>_(* #,##0_);_(* \(#,##0\);_(* "-"_);_(@_)</c:formatCode>
                <c:ptCount val="6"/>
                <c:pt idx="0">
                  <c:v>1098815000</c:v>
                </c:pt>
                <c:pt idx="1">
                  <c:v>209625000</c:v>
                </c:pt>
                <c:pt idx="2">
                  <c:v>265000000</c:v>
                </c:pt>
                <c:pt idx="3">
                  <c:v>165965000</c:v>
                </c:pt>
                <c:pt idx="4">
                  <c:v>0</c:v>
                </c:pt>
                <c:pt idx="5" formatCode="General">
                  <c:v>0</c:v>
                </c:pt>
              </c:numCache>
            </c:numRef>
          </c:val>
          <c:extLst>
            <c:ext xmlns:c16="http://schemas.microsoft.com/office/drawing/2014/chart" uri="{C3380CC4-5D6E-409C-BE32-E72D297353CC}">
              <c16:uniqueId val="{0000000C-B8B1-4D3E-AFE6-467A837E7AD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2190967987902E-2"/>
          <c:y val="3.9352467402523066E-2"/>
          <c:w val="0.90734672730694133"/>
          <c:h val="0.70104913596600515"/>
        </c:manualLayout>
      </c:layout>
      <c:barChart>
        <c:barDir val="col"/>
        <c:grouping val="clustered"/>
        <c:varyColors val="0"/>
        <c:ser>
          <c:idx val="2"/>
          <c:order val="1"/>
          <c:tx>
            <c:strRef>
              <c:f>Sheet1!$E$2</c:f>
              <c:strCache>
                <c:ptCount val="1"/>
                <c:pt idx="0">
                  <c:v>Post - Series 2021A</c:v>
                </c:pt>
              </c:strCache>
            </c:strRef>
          </c:tx>
          <c:spPr>
            <a:solidFill>
              <a:srgbClr val="0FB4EB"/>
            </a:solidFill>
            <a:ln>
              <a:noFill/>
            </a:ln>
            <a:effectLst/>
          </c:spPr>
          <c:invertIfNegative val="0"/>
          <c:cat>
            <c:numRef>
              <c:f>Sheet1!$B$3:$B$34</c:f>
              <c:numCache>
                <c:formatCode>General</c:formatCode>
                <c:ptCount val="32"/>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numCache>
            </c:numRef>
          </c:cat>
          <c:val>
            <c:numRef>
              <c:f>Sheet1!$E$3:$E$34</c:f>
              <c:numCache>
                <c:formatCode>#,##0</c:formatCode>
                <c:ptCount val="32"/>
                <c:pt idx="0">
                  <c:v>88840378</c:v>
                </c:pt>
                <c:pt idx="1">
                  <c:v>86672578.935000002</c:v>
                </c:pt>
                <c:pt idx="2">
                  <c:v>92005650.5</c:v>
                </c:pt>
                <c:pt idx="3">
                  <c:v>93507406.775000006</c:v>
                </c:pt>
                <c:pt idx="4">
                  <c:v>95470773.450000003</c:v>
                </c:pt>
                <c:pt idx="5">
                  <c:v>106732876.36666667</c:v>
                </c:pt>
                <c:pt idx="6">
                  <c:v>106023132.69166666</c:v>
                </c:pt>
                <c:pt idx="7">
                  <c:v>107017078.33333334</c:v>
                </c:pt>
                <c:pt idx="8">
                  <c:v>106756514.94166666</c:v>
                </c:pt>
                <c:pt idx="9">
                  <c:v>105315270.47499999</c:v>
                </c:pt>
                <c:pt idx="10">
                  <c:v>105710769.73333333</c:v>
                </c:pt>
                <c:pt idx="11">
                  <c:v>105628934.78333333</c:v>
                </c:pt>
                <c:pt idx="12">
                  <c:v>101077824.45833334</c:v>
                </c:pt>
                <c:pt idx="13">
                  <c:v>102356155.17500001</c:v>
                </c:pt>
                <c:pt idx="14">
                  <c:v>102147476.45</c:v>
                </c:pt>
                <c:pt idx="15">
                  <c:v>102178474.48333333</c:v>
                </c:pt>
                <c:pt idx="16">
                  <c:v>99040225.341666669</c:v>
                </c:pt>
                <c:pt idx="17">
                  <c:v>98654136.041666687</c:v>
                </c:pt>
                <c:pt idx="18">
                  <c:v>98087732.200000018</c:v>
                </c:pt>
                <c:pt idx="19">
                  <c:v>97406111.166666672</c:v>
                </c:pt>
                <c:pt idx="20">
                  <c:v>96901997.049166664</c:v>
                </c:pt>
                <c:pt idx="21">
                  <c:v>81564376.618333325</c:v>
                </c:pt>
                <c:pt idx="22">
                  <c:v>83676330.973333329</c:v>
                </c:pt>
                <c:pt idx="23">
                  <c:v>89365482.213333324</c:v>
                </c:pt>
                <c:pt idx="24">
                  <c:v>90458418.275833324</c:v>
                </c:pt>
                <c:pt idx="25">
                  <c:v>91668563.775000006</c:v>
                </c:pt>
                <c:pt idx="26">
                  <c:v>93053281.591666669</c:v>
                </c:pt>
                <c:pt idx="27">
                  <c:v>94496395.049999997</c:v>
                </c:pt>
                <c:pt idx="28">
                  <c:v>9997500</c:v>
                </c:pt>
                <c:pt idx="29">
                  <c:v>9996250</c:v>
                </c:pt>
                <c:pt idx="30">
                  <c:v>9999500</c:v>
                </c:pt>
                <c:pt idx="31">
                  <c:v>9996000</c:v>
                </c:pt>
              </c:numCache>
            </c:numRef>
          </c:val>
          <c:extLst>
            <c:ext xmlns:c16="http://schemas.microsoft.com/office/drawing/2014/chart" uri="{C3380CC4-5D6E-409C-BE32-E72D297353CC}">
              <c16:uniqueId val="{00000000-7B96-497B-80FF-4A2F5A8918DB}"/>
            </c:ext>
          </c:extLst>
        </c:ser>
        <c:dLbls>
          <c:showLegendKey val="0"/>
          <c:showVal val="0"/>
          <c:showCatName val="0"/>
          <c:showSerName val="0"/>
          <c:showPercent val="0"/>
          <c:showBubbleSize val="0"/>
        </c:dLbls>
        <c:gapWidth val="150"/>
        <c:axId val="790332328"/>
        <c:axId val="790326752"/>
      </c:barChart>
      <c:lineChart>
        <c:grouping val="standard"/>
        <c:varyColors val="0"/>
        <c:ser>
          <c:idx val="0"/>
          <c:order val="0"/>
          <c:tx>
            <c:strRef>
              <c:f>Sheet1!$C$2</c:f>
              <c:strCache>
                <c:ptCount val="1"/>
                <c:pt idx="0">
                  <c:v>Existing</c:v>
                </c:pt>
              </c:strCache>
            </c:strRef>
          </c:tx>
          <c:spPr>
            <a:ln w="28575" cap="rnd">
              <a:solidFill>
                <a:srgbClr val="004C97"/>
              </a:solidFill>
              <a:round/>
            </a:ln>
            <a:effectLst/>
          </c:spPr>
          <c:marker>
            <c:symbol val="none"/>
          </c:marker>
          <c:cat>
            <c:numRef>
              <c:f>Sheet1!$B$3:$B$34</c:f>
              <c:numCache>
                <c:formatCode>General</c:formatCode>
                <c:ptCount val="32"/>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numCache>
            </c:numRef>
          </c:cat>
          <c:val>
            <c:numRef>
              <c:f>Sheet1!$C$3:$C$34</c:f>
              <c:numCache>
                <c:formatCode>#,##0</c:formatCode>
                <c:ptCount val="32"/>
                <c:pt idx="0">
                  <c:v>88840378</c:v>
                </c:pt>
                <c:pt idx="1">
                  <c:v>86168342.825000003</c:v>
                </c:pt>
                <c:pt idx="2">
                  <c:v>88375150.5</c:v>
                </c:pt>
                <c:pt idx="3">
                  <c:v>89876906.775000006</c:v>
                </c:pt>
                <c:pt idx="4">
                  <c:v>88092398.450000003</c:v>
                </c:pt>
                <c:pt idx="5">
                  <c:v>98627876.366666675</c:v>
                </c:pt>
                <c:pt idx="6">
                  <c:v>97917132.691666663</c:v>
                </c:pt>
                <c:pt idx="7">
                  <c:v>98913078.333333343</c:v>
                </c:pt>
                <c:pt idx="8">
                  <c:v>98652764.941666663</c:v>
                </c:pt>
                <c:pt idx="9">
                  <c:v>97210520.474999994</c:v>
                </c:pt>
                <c:pt idx="10">
                  <c:v>97604269.733333334</c:v>
                </c:pt>
                <c:pt idx="11">
                  <c:v>97525434.783333331</c:v>
                </c:pt>
                <c:pt idx="12">
                  <c:v>97447324.458333343</c:v>
                </c:pt>
                <c:pt idx="13">
                  <c:v>98725655.175000012</c:v>
                </c:pt>
                <c:pt idx="14">
                  <c:v>98516976.450000003</c:v>
                </c:pt>
                <c:pt idx="15">
                  <c:v>98547974.483333334</c:v>
                </c:pt>
                <c:pt idx="16">
                  <c:v>95409725.341666669</c:v>
                </c:pt>
                <c:pt idx="17">
                  <c:v>95023636.041666687</c:v>
                </c:pt>
                <c:pt idx="18">
                  <c:v>94457232.200000018</c:v>
                </c:pt>
                <c:pt idx="19">
                  <c:v>93775611.166666672</c:v>
                </c:pt>
                <c:pt idx="20">
                  <c:v>93271497.049166664</c:v>
                </c:pt>
                <c:pt idx="21">
                  <c:v>77933876.618333325</c:v>
                </c:pt>
                <c:pt idx="22">
                  <c:v>78495830.973333329</c:v>
                </c:pt>
                <c:pt idx="23">
                  <c:v>79367482.213333324</c:v>
                </c:pt>
                <c:pt idx="24">
                  <c:v>80462668.275833324</c:v>
                </c:pt>
                <c:pt idx="25">
                  <c:v>81671063.775000006</c:v>
                </c:pt>
                <c:pt idx="26">
                  <c:v>83056031.591666669</c:v>
                </c:pt>
                <c:pt idx="27">
                  <c:v>84497145.049999997</c:v>
                </c:pt>
              </c:numCache>
            </c:numRef>
          </c:val>
          <c:smooth val="0"/>
          <c:extLst>
            <c:ext xmlns:c16="http://schemas.microsoft.com/office/drawing/2014/chart" uri="{C3380CC4-5D6E-409C-BE32-E72D297353CC}">
              <c16:uniqueId val="{00000001-7B96-497B-80FF-4A2F5A8918DB}"/>
            </c:ext>
          </c:extLst>
        </c:ser>
        <c:dLbls>
          <c:showLegendKey val="0"/>
          <c:showVal val="0"/>
          <c:showCatName val="0"/>
          <c:showSerName val="0"/>
          <c:showPercent val="0"/>
          <c:showBubbleSize val="0"/>
        </c:dLbls>
        <c:marker val="1"/>
        <c:smooth val="0"/>
        <c:axId val="790332328"/>
        <c:axId val="790326752"/>
      </c:lineChart>
      <c:catAx>
        <c:axId val="79033232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Fiscal 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326752"/>
        <c:crosses val="autoZero"/>
        <c:auto val="1"/>
        <c:lblAlgn val="ctr"/>
        <c:lblOffset val="100"/>
        <c:noMultiLvlLbl val="0"/>
      </c:catAx>
      <c:valAx>
        <c:axId val="79032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332328"/>
        <c:crosses val="autoZero"/>
        <c:crossBetween val="between"/>
        <c:dispUnits>
          <c:builtInUnit val="millions"/>
          <c:dispUnitsLbl>
            <c:layout>
              <c:manualLayout>
                <c:xMode val="edge"/>
                <c:yMode val="edge"/>
                <c:x val="3.1037002460965473E-3"/>
                <c:y val="0.1277511845006333"/>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Debt Service ($MM)</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4173022735215266"/>
          <c:y val="0.93962931496847291"/>
          <c:w val="0.5104918509539601"/>
          <c:h val="6.03706850315270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4B9E"/>
              </a:solidFill>
              <a:ln w="19050">
                <a:solidFill>
                  <a:schemeClr val="lt1"/>
                </a:solidFill>
              </a:ln>
              <a:effectLst/>
            </c:spPr>
            <c:extLst>
              <c:ext xmlns:c16="http://schemas.microsoft.com/office/drawing/2014/chart" uri="{C3380CC4-5D6E-409C-BE32-E72D297353CC}">
                <c16:uniqueId val="{00000001-C3EE-426A-867D-D0AEA2DEBDEF}"/>
              </c:ext>
            </c:extLst>
          </c:dPt>
          <c:dPt>
            <c:idx val="1"/>
            <c:bubble3D val="0"/>
            <c:spPr>
              <a:solidFill>
                <a:srgbClr val="99CCFF"/>
              </a:solidFill>
              <a:ln w="19050">
                <a:solidFill>
                  <a:schemeClr val="lt1"/>
                </a:solidFill>
              </a:ln>
              <a:effectLst/>
            </c:spPr>
            <c:extLst>
              <c:ext xmlns:c16="http://schemas.microsoft.com/office/drawing/2014/chart" uri="{C3380CC4-5D6E-409C-BE32-E72D297353CC}">
                <c16:uniqueId val="{00000004-C3EE-426A-867D-D0AEA2DEBDEF}"/>
              </c:ext>
            </c:extLst>
          </c:dPt>
          <c:dPt>
            <c:idx val="2"/>
            <c:bubble3D val="0"/>
            <c:spPr>
              <a:solidFill>
                <a:srgbClr val="00AEEF"/>
              </a:solidFill>
              <a:ln w="19050">
                <a:solidFill>
                  <a:schemeClr val="lt1"/>
                </a:solidFill>
              </a:ln>
              <a:effectLst/>
            </c:spPr>
            <c:extLst>
              <c:ext xmlns:c16="http://schemas.microsoft.com/office/drawing/2014/chart" uri="{C3380CC4-5D6E-409C-BE32-E72D297353CC}">
                <c16:uniqueId val="{00000002-C3EE-426A-867D-D0AEA2DEBDEF}"/>
              </c:ext>
            </c:extLst>
          </c:dPt>
          <c:dPt>
            <c:idx val="3"/>
            <c:bubble3D val="0"/>
            <c:spPr>
              <a:solidFill>
                <a:srgbClr val="339966"/>
              </a:solidFill>
              <a:ln w="19050">
                <a:solidFill>
                  <a:schemeClr val="lt1"/>
                </a:solidFill>
              </a:ln>
              <a:effectLst/>
            </c:spPr>
            <c:extLst>
              <c:ext xmlns:c16="http://schemas.microsoft.com/office/drawing/2014/chart" uri="{C3380CC4-5D6E-409C-BE32-E72D297353CC}">
                <c16:uniqueId val="{00000003-C3EE-426A-867D-D0AEA2DEBD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3EE-426A-867D-D0AEA2DEBDEF}"/>
              </c:ext>
            </c:extLst>
          </c:dPt>
          <c:dLbls>
            <c:dLbl>
              <c:idx val="0"/>
              <c:layout>
                <c:manualLayout>
                  <c:x val="-0.1920137744981546"/>
                  <c:y val="0.1100532870940513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E-426A-867D-D0AEA2DEBDEF}"/>
                </c:ext>
              </c:extLst>
            </c:dLbl>
            <c:dLbl>
              <c:idx val="1"/>
              <c:layout>
                <c:manualLayout>
                  <c:x val="0.14425084709117286"/>
                  <c:y val="-0.158428435749664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3EE-426A-867D-D0AEA2DEBDEF}"/>
                </c:ext>
              </c:extLst>
            </c:dLbl>
            <c:dLbl>
              <c:idx val="2"/>
              <c:layout>
                <c:manualLayout>
                  <c:x val="0.13460211551602883"/>
                  <c:y val="-0.170163571068829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3EE-426A-867D-D0AEA2DEBDEF}"/>
                </c:ext>
              </c:extLst>
            </c:dLbl>
            <c:dLbl>
              <c:idx val="3"/>
              <c:layout>
                <c:manualLayout>
                  <c:x val="-3.164064068809682E-2"/>
                  <c:y val="3.7325619481545544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E-426A-867D-D0AEA2DEBDEF}"/>
                </c:ext>
              </c:extLst>
            </c:dLbl>
            <c:dLbl>
              <c:idx val="4"/>
              <c:layout>
                <c:manualLayout>
                  <c:x val="0.13763642463357134"/>
                  <c:y val="1.67732839008172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E-426A-867D-D0AEA2DEBD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Natural Gas </c:v>
                </c:pt>
                <c:pt idx="1">
                  <c:v>Waste Heat</c:v>
                </c:pt>
                <c:pt idx="2">
                  <c:v>Coal</c:v>
                </c:pt>
                <c:pt idx="3">
                  <c:v>Biomass</c:v>
                </c:pt>
                <c:pt idx="4">
                  <c:v>Landfill Gas</c:v>
                </c:pt>
              </c:strCache>
            </c:strRef>
          </c:cat>
          <c:val>
            <c:numRef>
              <c:f>Sheet1!$B$2:$B$6</c:f>
              <c:numCache>
                <c:formatCode>General</c:formatCode>
                <c:ptCount val="5"/>
                <c:pt idx="0">
                  <c:v>264.2</c:v>
                </c:pt>
                <c:pt idx="1">
                  <c:v>36</c:v>
                </c:pt>
                <c:pt idx="2">
                  <c:v>228</c:v>
                </c:pt>
                <c:pt idx="3">
                  <c:v>103</c:v>
                </c:pt>
                <c:pt idx="4">
                  <c:v>3.7</c:v>
                </c:pt>
              </c:numCache>
            </c:numRef>
          </c:val>
          <c:extLst>
            <c:ext xmlns:c16="http://schemas.microsoft.com/office/drawing/2014/chart" uri="{C3380CC4-5D6E-409C-BE32-E72D297353CC}">
              <c16:uniqueId val="{00000000-C3EE-426A-867D-D0AEA2DEBD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4B9E"/>
              </a:solidFill>
              <a:ln w="19050">
                <a:solidFill>
                  <a:schemeClr val="lt1"/>
                </a:solidFill>
              </a:ln>
              <a:effectLst/>
            </c:spPr>
            <c:extLst>
              <c:ext xmlns:c16="http://schemas.microsoft.com/office/drawing/2014/chart" uri="{C3380CC4-5D6E-409C-BE32-E72D297353CC}">
                <c16:uniqueId val="{00000001-DADF-493D-90F8-DE76585039C5}"/>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DADF-493D-90F8-DE76585039C5}"/>
              </c:ext>
            </c:extLst>
          </c:dPt>
          <c:dPt>
            <c:idx val="2"/>
            <c:bubble3D val="0"/>
            <c:spPr>
              <a:solidFill>
                <a:srgbClr val="99CCFF"/>
              </a:solidFill>
              <a:ln w="19050">
                <a:solidFill>
                  <a:schemeClr val="lt1"/>
                </a:solidFill>
              </a:ln>
              <a:effectLst/>
            </c:spPr>
            <c:extLst>
              <c:ext xmlns:c16="http://schemas.microsoft.com/office/drawing/2014/chart" uri="{C3380CC4-5D6E-409C-BE32-E72D297353CC}">
                <c16:uniqueId val="{00000005-DADF-493D-90F8-DE76585039C5}"/>
              </c:ext>
            </c:extLst>
          </c:dPt>
          <c:dPt>
            <c:idx val="3"/>
            <c:bubble3D val="0"/>
            <c:spPr>
              <a:solidFill>
                <a:srgbClr val="D3CEC4"/>
              </a:solidFill>
              <a:ln w="19050">
                <a:solidFill>
                  <a:schemeClr val="lt1"/>
                </a:solidFill>
              </a:ln>
              <a:effectLst/>
            </c:spPr>
            <c:extLst>
              <c:ext xmlns:c16="http://schemas.microsoft.com/office/drawing/2014/chart" uri="{C3380CC4-5D6E-409C-BE32-E72D297353CC}">
                <c16:uniqueId val="{00000007-DADF-493D-90F8-DE76585039C5}"/>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DADF-493D-90F8-DE76585039C5}"/>
              </c:ext>
            </c:extLst>
          </c:dPt>
          <c:dPt>
            <c:idx val="5"/>
            <c:bubble3D val="0"/>
            <c:spPr>
              <a:solidFill>
                <a:srgbClr val="339966"/>
              </a:solidFill>
              <a:ln w="19050">
                <a:solidFill>
                  <a:schemeClr val="lt1"/>
                </a:solidFill>
              </a:ln>
              <a:effectLst/>
            </c:spPr>
            <c:extLst>
              <c:ext xmlns:c16="http://schemas.microsoft.com/office/drawing/2014/chart" uri="{C3380CC4-5D6E-409C-BE32-E72D297353CC}">
                <c16:uniqueId val="{0000000B-DADF-493D-90F8-DE76585039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C-DADF-493D-90F8-DE76585039C5}"/>
              </c:ext>
            </c:extLst>
          </c:dPt>
          <c:dLbls>
            <c:dLbl>
              <c:idx val="0"/>
              <c:layout>
                <c:manualLayout>
                  <c:x val="-0.19201377449815454"/>
                  <c:y val="-4.649736264690931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DF-493D-90F8-DE76585039C5}"/>
                </c:ext>
              </c:extLst>
            </c:dLbl>
            <c:dLbl>
              <c:idx val="1"/>
              <c:layout>
                <c:manualLayout>
                  <c:x val="1.386176643686019E-2"/>
                  <c:y val="5.577006836103738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DF-493D-90F8-DE76585039C5}"/>
                </c:ext>
              </c:extLst>
            </c:dLbl>
            <c:dLbl>
              <c:idx val="2"/>
              <c:layout>
                <c:manualLayout>
                  <c:x val="-4.5947203595090875E-3"/>
                  <c:y val="4.602542143059228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050848117858686"/>
                      <c:h val="0.23691331660798709"/>
                    </c:manualLayout>
                  </c15:layout>
                </c:ext>
                <c:ext xmlns:c16="http://schemas.microsoft.com/office/drawing/2014/chart" uri="{C3380CC4-5D6E-409C-BE32-E72D297353CC}">
                  <c16:uniqueId val="{00000005-DADF-493D-90F8-DE76585039C5}"/>
                </c:ext>
              </c:extLst>
            </c:dLbl>
            <c:dLbl>
              <c:idx val="3"/>
              <c:layout>
                <c:manualLayout>
                  <c:x val="-0.1428548565403048"/>
                  <c:y val="-6.704148034576150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DF-493D-90F8-DE76585039C5}"/>
                </c:ext>
              </c:extLst>
            </c:dLbl>
            <c:dLbl>
              <c:idx val="4"/>
              <c:layout>
                <c:manualLayout>
                  <c:x val="-2.7267261681342737E-2"/>
                  <c:y val="-0.18450612290898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ADF-493D-90F8-DE76585039C5}"/>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DADF-493D-90F8-DE76585039C5}"/>
                </c:ext>
              </c:extLst>
            </c:dLbl>
            <c:dLbl>
              <c:idx val="6"/>
              <c:layout>
                <c:manualLayout>
                  <c:x val="0.20536823742528976"/>
                  <c:y val="0.128595176572931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DADF-493D-90F8-DE76585039C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Natural Gas</c:v>
                </c:pt>
                <c:pt idx="1">
                  <c:v>Coal &amp; Other</c:v>
                </c:pt>
                <c:pt idx="2">
                  <c:v>Interchange Purchases &amp; Sales</c:v>
                </c:pt>
                <c:pt idx="3">
                  <c:v>Solar</c:v>
                </c:pt>
                <c:pt idx="4">
                  <c:v>Landfill Gas</c:v>
                </c:pt>
                <c:pt idx="5">
                  <c:v>Biomass</c:v>
                </c:pt>
                <c:pt idx="6">
                  <c:v>Fuel Oil</c:v>
                </c:pt>
              </c:strCache>
            </c:strRef>
          </c:cat>
          <c:val>
            <c:numRef>
              <c:f>Sheet1!$B$2:$B$8</c:f>
              <c:numCache>
                <c:formatCode>General</c:formatCode>
                <c:ptCount val="7"/>
                <c:pt idx="0">
                  <c:v>1217364</c:v>
                </c:pt>
                <c:pt idx="1">
                  <c:v>218421</c:v>
                </c:pt>
                <c:pt idx="2">
                  <c:v>66707</c:v>
                </c:pt>
                <c:pt idx="3">
                  <c:v>19713</c:v>
                </c:pt>
                <c:pt idx="4">
                  <c:v>19670</c:v>
                </c:pt>
                <c:pt idx="5">
                  <c:v>439491</c:v>
                </c:pt>
                <c:pt idx="6">
                  <c:v>17</c:v>
                </c:pt>
              </c:numCache>
            </c:numRef>
          </c:val>
          <c:extLst>
            <c:ext xmlns:c16="http://schemas.microsoft.com/office/drawing/2014/chart" uri="{C3380CC4-5D6E-409C-BE32-E72D297353CC}">
              <c16:uniqueId val="{0000000A-DADF-493D-90F8-DE76585039C5}"/>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2F8C-4B0A-A459-EC94D1C878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2F8C-4B0A-A459-EC94D1C878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2F8C-4B0A-A459-EC94D1C878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2F8C-4B0A-A459-EC94D1C878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2F8C-4B0A-A459-EC94D1C878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2F8C-4B0A-A459-EC94D1C8785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2F8C-4B0A-A459-EC94D1C87853}"/>
              </c:ext>
            </c:extLst>
          </c:dPt>
          <c:cat>
            <c:strRef>
              <c:f>Sheet1!$A$2:$A$8</c:f>
              <c:strCache>
                <c:ptCount val="7"/>
                <c:pt idx="0">
                  <c:v>Natural Gas</c:v>
                </c:pt>
                <c:pt idx="1">
                  <c:v>Coal &amp; Other</c:v>
                </c:pt>
                <c:pt idx="2">
                  <c:v>Interchange Purchases &amp; Sales</c:v>
                </c:pt>
                <c:pt idx="3">
                  <c:v>Solar</c:v>
                </c:pt>
                <c:pt idx="4">
                  <c:v>Landfill Gas</c:v>
                </c:pt>
                <c:pt idx="5">
                  <c:v>Biomass</c:v>
                </c:pt>
                <c:pt idx="6">
                  <c:v>Fuel Oil</c:v>
                </c:pt>
              </c:strCache>
            </c:strRef>
          </c:cat>
          <c:val>
            <c:numRef>
              <c:f>Sheet1!$C$2:$C$8</c:f>
              <c:numCache>
                <c:formatCode>0.0%</c:formatCode>
                <c:ptCount val="7"/>
                <c:pt idx="0">
                  <c:v>0.61440115313394739</c:v>
                </c:pt>
                <c:pt idx="1">
                  <c:v>0.11023663774242537</c:v>
                </c:pt>
                <c:pt idx="2">
                  <c:v>3.3666888229080393E-2</c:v>
                </c:pt>
                <c:pt idx="3">
                  <c:v>9.9491113025598783E-3</c:v>
                </c:pt>
                <c:pt idx="4">
                  <c:v>9.9274092893701024E-3</c:v>
                </c:pt>
                <c:pt idx="5">
                  <c:v>0.22181022043693724</c:v>
                </c:pt>
                <c:pt idx="6">
                  <c:v>8.5798656796792945E-6</c:v>
                </c:pt>
              </c:numCache>
            </c:numRef>
          </c:val>
          <c:extLst>
            <c:ext xmlns:c16="http://schemas.microsoft.com/office/drawing/2014/chart" uri="{C3380CC4-5D6E-409C-BE32-E72D297353CC}">
              <c16:uniqueId val="{0000000C-A986-45BF-98B5-AC9E071C06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C9C6-4BC4-B51D-326767D70BE5}"/>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C9C6-4BC4-B51D-326767D70BE5}"/>
              </c:ext>
            </c:extLst>
          </c:dPt>
          <c:dLbls>
            <c:dLbl>
              <c:idx val="0"/>
              <c:layout>
                <c:manualLayout>
                  <c:x val="-0.13659337806560062"/>
                  <c:y val="-0.2651881787671098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C9C6-4BC4-B51D-326767D70BE5}"/>
                </c:ext>
              </c:extLst>
            </c:dLbl>
            <c:dLbl>
              <c:idx val="1"/>
              <c:layout>
                <c:manualLayout>
                  <c:x val="-0.14784783356451112"/>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C9C6-4BC4-B51D-326767D70B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23.652506999999996</c:v>
                </c:pt>
                <c:pt idx="1">
                  <c:v>1.166493</c:v>
                </c:pt>
              </c:numCache>
            </c:numRef>
          </c:val>
          <c:extLst>
            <c:ext xmlns:c16="http://schemas.microsoft.com/office/drawing/2014/chart" uri="{C3380CC4-5D6E-409C-BE32-E72D297353CC}">
              <c16:uniqueId val="{00000004-C9C6-4BC4-B51D-326767D70BE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A570-40F8-941A-D0226803A4A2}"/>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A570-40F8-941A-D0226803A4A2}"/>
              </c:ext>
            </c:extLst>
          </c:dPt>
          <c:dLbls>
            <c:dLbl>
              <c:idx val="0"/>
              <c:layout>
                <c:manualLayout>
                  <c:x val="-0.24241353502944391"/>
                  <c:y val="-0.25413867131848039"/>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A570-40F8-941A-D0226803A4A2}"/>
                </c:ext>
              </c:extLst>
            </c:dLbl>
            <c:dLbl>
              <c:idx val="1"/>
              <c:layout>
                <c:manualLayout>
                  <c:x val="-0.12139280022101409"/>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A570-40F8-941A-D0226803A4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42.454299000000006</c:v>
                </c:pt>
                <c:pt idx="1">
                  <c:v>3.0487010000000003</c:v>
                </c:pt>
              </c:numCache>
            </c:numRef>
          </c:val>
          <c:extLst>
            <c:ext xmlns:c16="http://schemas.microsoft.com/office/drawing/2014/chart" uri="{C3380CC4-5D6E-409C-BE32-E72D297353CC}">
              <c16:uniqueId val="{00000004-A570-40F8-941A-D0226803A4A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F374-476E-BA94-8889E6DF37A5}"/>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F374-476E-BA94-8889E6DF37A5}"/>
              </c:ext>
            </c:extLst>
          </c:dPt>
          <c:dLbls>
            <c:dLbl>
              <c:idx val="0"/>
              <c:layout>
                <c:manualLayout>
                  <c:x val="-0.24241353502944391"/>
                  <c:y val="-0.25413867131848039"/>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F374-476E-BA94-8889E6DF37A5}"/>
                </c:ext>
              </c:extLst>
            </c:dLbl>
            <c:dLbl>
              <c:idx val="1"/>
              <c:layout>
                <c:manualLayout>
                  <c:x val="-0.12139280022101409"/>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F374-476E-BA94-8889E6DF37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34.142469999999996</c:v>
                </c:pt>
                <c:pt idx="1">
                  <c:v>3.2125299999999997</c:v>
                </c:pt>
              </c:numCache>
            </c:numRef>
          </c:val>
          <c:extLst>
            <c:ext xmlns:c16="http://schemas.microsoft.com/office/drawing/2014/chart" uri="{C3380CC4-5D6E-409C-BE32-E72D297353CC}">
              <c16:uniqueId val="{00000004-F374-476E-BA94-8889E6DF37A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2-FC29-46EC-BB4D-3E09BB01F512}"/>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FC29-46EC-BB4D-3E09BB01F512}"/>
              </c:ext>
            </c:extLst>
          </c:dPt>
          <c:dLbls>
            <c:dLbl>
              <c:idx val="0"/>
              <c:layout>
                <c:manualLayout>
                  <c:x val="-0.2563527045543505"/>
                  <c:y val="4.597769652571289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556101072044141"/>
                      <c:h val="0.2582822366117164"/>
                    </c:manualLayout>
                  </c15:layout>
                  <c15:dlblFieldTable/>
                  <c15:showDataLabelsRange val="0"/>
                </c:ext>
                <c:ext xmlns:c16="http://schemas.microsoft.com/office/drawing/2014/chart" uri="{C3380CC4-5D6E-409C-BE32-E72D297353CC}">
                  <c16:uniqueId val="{00000002-FC29-46EC-BB4D-3E09BB01F512}"/>
                </c:ext>
              </c:extLst>
            </c:dLbl>
            <c:dLbl>
              <c:idx val="1"/>
              <c:layout>
                <c:manualLayout>
                  <c:x val="0.25814756672717726"/>
                  <c:y val="-0.10846962146736588"/>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47532EA-BCA1-4DCC-AA06-7F85F5C704D5}" type="CATEGORYNAME">
                      <a:rPr lang="en-US"/>
                      <a:pPr>
                        <a:defRPr sz="900">
                          <a:solidFill>
                            <a:schemeClr val="bg1"/>
                          </a:solidFill>
                        </a:defRPr>
                      </a:pPr>
                      <a:t>[CATEGORY NAME]</a:t>
                    </a:fld>
                    <a:r>
                      <a:rPr lang="en-US" baseline="0" dirty="0"/>
                      <a:t>, </a:t>
                    </a:r>
                  </a:p>
                  <a:p>
                    <a:pPr>
                      <a:defRPr sz="900">
                        <a:solidFill>
                          <a:schemeClr val="bg1"/>
                        </a:solidFill>
                      </a:defRPr>
                    </a:pPr>
                    <a:r>
                      <a:rPr lang="en-US" baseline="0" dirty="0"/>
                      <a:t>$</a:t>
                    </a:r>
                    <a:fld id="{713FA6FC-402E-41F4-8700-3C2DF8DE06A1}" type="VALUE">
                      <a:rPr lang="en-US" baseline="0" smtClean="0"/>
                      <a:pPr>
                        <a:defRPr sz="900">
                          <a:solidFill>
                            <a:schemeClr val="bg1"/>
                          </a:solidFill>
                        </a:defRPr>
                      </a:pPr>
                      <a:t>[VALUE]</a:t>
                    </a:fld>
                    <a:r>
                      <a:rPr lang="en-US" baseline="0" dirty="0"/>
                      <a:t>mm, </a:t>
                    </a:r>
                    <a:fld id="{625198D5-5EC9-42A3-AC05-E843E4AB3E0C}" type="PERCENTAGE">
                      <a:rPr lang="en-US" baseline="0"/>
                      <a:pPr>
                        <a:defRPr sz="900">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8747216172027401"/>
                      <c:h val="0.35634661521830391"/>
                    </c:manualLayout>
                  </c15:layout>
                  <c15:dlblFieldTable/>
                  <c15:showDataLabelsRange val="0"/>
                </c:ext>
                <c:ext xmlns:c16="http://schemas.microsoft.com/office/drawing/2014/chart" uri="{C3380CC4-5D6E-409C-BE32-E72D297353CC}">
                  <c16:uniqueId val="{00000003-FC29-46EC-BB4D-3E09BB01F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120.74743999999998</c:v>
                </c:pt>
                <c:pt idx="1">
                  <c:v>153.67856</c:v>
                </c:pt>
              </c:numCache>
            </c:numRef>
          </c:val>
          <c:extLst>
            <c:ext xmlns:c16="http://schemas.microsoft.com/office/drawing/2014/chart" uri="{C3380CC4-5D6E-409C-BE32-E72D297353CC}">
              <c16:uniqueId val="{00000000-FC29-46EC-BB4D-3E09BB01F5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[1]elec_data!$P$16:$P$35</c:f>
              <c:numCache>
                <c:formatCode>General</c:formatCode>
                <c:ptCount val="20"/>
                <c:pt idx="0">
                  <c:v>1994405.4</c:v>
                </c:pt>
                <c:pt idx="1">
                  <c:v>1892360.8759999999</c:v>
                </c:pt>
                <c:pt idx="2">
                  <c:v>1820233.0789999999</c:v>
                </c:pt>
                <c:pt idx="3">
                  <c:v>1832908.7760000001</c:v>
                </c:pt>
                <c:pt idx="4">
                  <c:v>1934219.1659999997</c:v>
                </c:pt>
                <c:pt idx="5">
                  <c:v>2018107.9080000001</c:v>
                </c:pt>
                <c:pt idx="6">
                  <c:v>1978705.8859999999</c:v>
                </c:pt>
                <c:pt idx="7">
                  <c:v>2032342.575</c:v>
                </c:pt>
                <c:pt idx="8">
                  <c:v>1994459.09</c:v>
                </c:pt>
                <c:pt idx="9">
                  <c:v>1932535.2659999998</c:v>
                </c:pt>
              </c:numCache>
            </c:numRef>
          </c:val>
          <c:smooth val="0"/>
          <c:extLst>
            <c:ext xmlns:c16="http://schemas.microsoft.com/office/drawing/2014/chart" uri="{C3380CC4-5D6E-409C-BE32-E72D297353CC}">
              <c16:uniqueId val="{00000000-04CF-42FA-A4DB-77F0BD880C88}"/>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[1]elec_data!$Q$16:$Q$35</c:f>
              <c:numCache>
                <c:formatCode>General</c:formatCode>
                <c:ptCount val="20"/>
                <c:pt idx="10">
                  <c:v>1936733.1534705674</c:v>
                </c:pt>
                <c:pt idx="11">
                  <c:v>1875781.85072898</c:v>
                </c:pt>
                <c:pt idx="12">
                  <c:v>1823801.6683772285</c:v>
                </c:pt>
                <c:pt idx="13">
                  <c:v>1832694.0183173935</c:v>
                </c:pt>
                <c:pt idx="14">
                  <c:v>1841206.6858309763</c:v>
                </c:pt>
                <c:pt idx="15">
                  <c:v>1849425.2308586524</c:v>
                </c:pt>
                <c:pt idx="16">
                  <c:v>1857409.522625451</c:v>
                </c:pt>
                <c:pt idx="17">
                  <c:v>1865182.6359730922</c:v>
                </c:pt>
                <c:pt idx="18">
                  <c:v>1872666.1145625897</c:v>
                </c:pt>
                <c:pt idx="19">
                  <c:v>1879980.8986534076</c:v>
                </c:pt>
              </c:numCache>
            </c:numRef>
          </c:val>
          <c:smooth val="0"/>
          <c:extLst>
            <c:ext xmlns:c16="http://schemas.microsoft.com/office/drawing/2014/chart" uri="{C3380CC4-5D6E-409C-BE32-E72D297353CC}">
              <c16:uniqueId val="{00000001-04CF-42FA-A4DB-77F0BD880C88}"/>
            </c:ext>
          </c:extLst>
        </c:ser>
        <c:dLbls>
          <c:showLegendKey val="0"/>
          <c:showVal val="0"/>
          <c:showCatName val="0"/>
          <c:showSerName val="0"/>
          <c:showPercent val="0"/>
          <c:showBubbleSize val="0"/>
        </c:dLbls>
        <c:marker val="1"/>
        <c:smooth val="0"/>
        <c:axId val="760548184"/>
        <c:axId val="760556024"/>
      </c:lineChart>
      <c:catAx>
        <c:axId val="760548184"/>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556024"/>
        <c:crosses val="autoZero"/>
        <c:auto val="1"/>
        <c:lblAlgn val="ctr"/>
        <c:lblOffset val="100"/>
        <c:tickLblSkip val="2"/>
        <c:noMultiLvlLbl val="0"/>
      </c:catAx>
      <c:valAx>
        <c:axId val="7605560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548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[1]gas_data!$M$16:$M$35</c:f>
              <c:numCache>
                <c:formatCode>General</c:formatCode>
                <c:ptCount val="20"/>
                <c:pt idx="0">
                  <c:v>21652690</c:v>
                </c:pt>
                <c:pt idx="1">
                  <c:v>17784294</c:v>
                </c:pt>
                <c:pt idx="2">
                  <c:v>19419875</c:v>
                </c:pt>
                <c:pt idx="3">
                  <c:v>20962174</c:v>
                </c:pt>
                <c:pt idx="4">
                  <c:v>21484326</c:v>
                </c:pt>
                <c:pt idx="5">
                  <c:v>20145549</c:v>
                </c:pt>
                <c:pt idx="6">
                  <c:v>19508049</c:v>
                </c:pt>
                <c:pt idx="7">
                  <c:v>22657815</c:v>
                </c:pt>
                <c:pt idx="8">
                  <c:v>20867363</c:v>
                </c:pt>
                <c:pt idx="9">
                  <c:v>20634562</c:v>
                </c:pt>
              </c:numCache>
            </c:numRef>
          </c:val>
          <c:smooth val="0"/>
          <c:extLst>
            <c:ext xmlns:c16="http://schemas.microsoft.com/office/drawing/2014/chart" uri="{C3380CC4-5D6E-409C-BE32-E72D297353CC}">
              <c16:uniqueId val="{00000000-2615-47D9-BE9F-64D7DBE942CF}"/>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[1]gas_data!$N$16:$N$35</c:f>
              <c:numCache>
                <c:formatCode>General</c:formatCode>
                <c:ptCount val="20"/>
                <c:pt idx="10">
                  <c:v>21792261.514080018</c:v>
                </c:pt>
                <c:pt idx="11">
                  <c:v>21488400.866215721</c:v>
                </c:pt>
                <c:pt idx="12">
                  <c:v>21613226.876423873</c:v>
                </c:pt>
                <c:pt idx="13">
                  <c:v>21715944.423061527</c:v>
                </c:pt>
                <c:pt idx="14">
                  <c:v>21805998.436813749</c:v>
                </c:pt>
                <c:pt idx="15">
                  <c:v>21886286.336144969</c:v>
                </c:pt>
                <c:pt idx="16">
                  <c:v>21961855.424353734</c:v>
                </c:pt>
                <c:pt idx="17">
                  <c:v>22034318.36444075</c:v>
                </c:pt>
                <c:pt idx="18">
                  <c:v>22101993.776189148</c:v>
                </c:pt>
                <c:pt idx="19">
                  <c:v>22165201.183376327</c:v>
                </c:pt>
              </c:numCache>
            </c:numRef>
          </c:val>
          <c:smooth val="0"/>
          <c:extLst>
            <c:ext xmlns:c16="http://schemas.microsoft.com/office/drawing/2014/chart" uri="{C3380CC4-5D6E-409C-BE32-E72D297353CC}">
              <c16:uniqueId val="{00000001-2615-47D9-BE9F-64D7DBE942CF}"/>
            </c:ext>
          </c:extLst>
        </c:ser>
        <c:dLbls>
          <c:showLegendKey val="0"/>
          <c:showVal val="0"/>
          <c:showCatName val="0"/>
          <c:showSerName val="0"/>
          <c:showPercent val="0"/>
          <c:showBubbleSize val="0"/>
        </c:dLbls>
        <c:marker val="1"/>
        <c:smooth val="0"/>
        <c:axId val="982356744"/>
        <c:axId val="982355960"/>
      </c:lineChart>
      <c:catAx>
        <c:axId val="982356744"/>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5960"/>
        <c:crosses val="autoZero"/>
        <c:auto val="1"/>
        <c:lblAlgn val="ctr"/>
        <c:lblOffset val="100"/>
        <c:tickLblSkip val="2"/>
        <c:noMultiLvlLbl val="0"/>
      </c:catAx>
      <c:valAx>
        <c:axId val="982355960"/>
        <c:scaling>
          <c:orientation val="minMax"/>
          <c:max val="30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6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3B255-25A8-4C48-8BFB-44DE53C78EA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C88B8BA7-D682-4036-AED5-8EEAC209CA26}">
      <dgm:prSet phldrT="[Text]" custT="1"/>
      <dgm:spPr>
        <a:solidFill>
          <a:srgbClr val="004B9E"/>
        </a:solidFill>
        <a:ln w="12700">
          <a:solidFill>
            <a:schemeClr val="tx1"/>
          </a:solidFill>
        </a:ln>
      </dgm:spPr>
      <dgm:t>
        <a:bodyPr/>
        <a:lstStyle/>
        <a:p>
          <a:r>
            <a:rPr lang="en-US" sz="900" b="1" dirty="0">
              <a:solidFill>
                <a:schemeClr val="bg1"/>
              </a:solidFill>
            </a:rPr>
            <a:t>Edward J. </a:t>
          </a:r>
          <a:r>
            <a:rPr lang="en-US" sz="900" b="1" dirty="0" err="1">
              <a:solidFill>
                <a:schemeClr val="bg1"/>
              </a:solidFill>
            </a:rPr>
            <a:t>Bielarski</a:t>
          </a:r>
          <a:r>
            <a:rPr lang="en-US" sz="900" b="1" dirty="0">
              <a:solidFill>
                <a:schemeClr val="bg1"/>
              </a:solidFill>
            </a:rPr>
            <a:t> </a:t>
          </a:r>
        </a:p>
        <a:p>
          <a:r>
            <a:rPr lang="en-US" sz="900" dirty="0">
              <a:solidFill>
                <a:schemeClr val="bg1"/>
              </a:solidFill>
            </a:rPr>
            <a:t>General Manager</a:t>
          </a:r>
        </a:p>
        <a:p>
          <a:r>
            <a:rPr lang="en-US" sz="900" b="0" i="1" dirty="0">
              <a:solidFill>
                <a:schemeClr val="bg1"/>
              </a:solidFill>
            </a:rPr>
            <a:t>Experience: +20 yrs</a:t>
          </a:r>
          <a:endParaRPr lang="en-US" sz="900" dirty="0">
            <a:solidFill>
              <a:schemeClr val="bg1"/>
            </a:solidFill>
          </a:endParaRPr>
        </a:p>
      </dgm:t>
    </dgm:pt>
    <dgm:pt modelId="{4327F813-F9AB-4AE3-AB0C-8E482F9AC5B1}" type="parTrans" cxnId="{1C6047C7-CD72-4672-BA11-839786D00A00}">
      <dgm:prSet/>
      <dgm:spPr/>
      <dgm:t>
        <a:bodyPr/>
        <a:lstStyle/>
        <a:p>
          <a:endParaRPr lang="en-US" sz="1600"/>
        </a:p>
      </dgm:t>
    </dgm:pt>
    <dgm:pt modelId="{E77D0E85-7500-4CB7-A4BE-BA5F44380B93}" type="sibTrans" cxnId="{1C6047C7-CD72-4672-BA11-839786D00A00}">
      <dgm:prSet/>
      <dgm:spPr/>
      <dgm:t>
        <a:bodyPr/>
        <a:lstStyle/>
        <a:p>
          <a:endParaRPr lang="en-US" sz="1600"/>
        </a:p>
      </dgm:t>
    </dgm:pt>
    <dgm:pt modelId="{CC615316-D2FB-4584-938C-6363E196ABC6}" type="asst">
      <dgm:prSet phldrT="[Text]" custT="1"/>
      <dgm:spPr>
        <a:solidFill>
          <a:srgbClr val="004B9E"/>
        </a:solidFill>
        <a:ln w="12700">
          <a:solidFill>
            <a:schemeClr val="tx1"/>
          </a:solidFill>
        </a:ln>
      </dgm:spPr>
      <dgm:t>
        <a:bodyPr/>
        <a:lstStyle/>
        <a:p>
          <a:r>
            <a:rPr lang="en-US" sz="900" b="1" dirty="0">
              <a:solidFill>
                <a:schemeClr val="bg1"/>
              </a:solidFill>
            </a:rPr>
            <a:t>Robin L. Baxley</a:t>
          </a:r>
        </a:p>
        <a:p>
          <a:r>
            <a:rPr lang="en-US" sz="900" dirty="0">
              <a:solidFill>
                <a:schemeClr val="bg1"/>
              </a:solidFill>
            </a:rPr>
            <a:t>Executive Office Coordinator</a:t>
          </a:r>
        </a:p>
      </dgm:t>
    </dgm:pt>
    <dgm:pt modelId="{EFF67155-F8BE-4D09-A18E-38AFA9746AF4}" type="parTrans" cxnId="{1D56BDA3-C531-4213-9404-C78B2DC7C747}">
      <dgm:prSet/>
      <dgm:spPr>
        <a:ln w="12700">
          <a:solidFill>
            <a:schemeClr val="tx1"/>
          </a:solidFill>
        </a:ln>
      </dgm:spPr>
      <dgm:t>
        <a:bodyPr/>
        <a:lstStyle/>
        <a:p>
          <a:endParaRPr lang="en-US" sz="1600"/>
        </a:p>
      </dgm:t>
    </dgm:pt>
    <dgm:pt modelId="{2B5F2237-1C14-413A-9804-32360C4CF7B6}" type="sibTrans" cxnId="{1D56BDA3-C531-4213-9404-C78B2DC7C747}">
      <dgm:prSet/>
      <dgm:spPr/>
      <dgm:t>
        <a:bodyPr/>
        <a:lstStyle/>
        <a:p>
          <a:endParaRPr lang="en-US" sz="1600"/>
        </a:p>
      </dgm:t>
    </dgm:pt>
    <dgm:pt modelId="{21FF6B4C-8D1F-41A6-8B4E-07EC5BB84F76}">
      <dgm:prSet phldrT="[Text]" custT="1"/>
      <dgm:spPr>
        <a:solidFill>
          <a:srgbClr val="004B9E"/>
        </a:solidFill>
        <a:ln w="12700">
          <a:solidFill>
            <a:schemeClr val="tx1"/>
          </a:solidFill>
        </a:ln>
      </dgm:spPr>
      <dgm:t>
        <a:bodyPr/>
        <a:lstStyle/>
        <a:p>
          <a:r>
            <a:rPr lang="en-US" sz="900" b="1" dirty="0">
              <a:solidFill>
                <a:schemeClr val="bg1"/>
              </a:solidFill>
            </a:rPr>
            <a:t>Cheryl F. McBride</a:t>
          </a:r>
        </a:p>
        <a:p>
          <a:r>
            <a:rPr lang="en-US" sz="900" dirty="0">
              <a:solidFill>
                <a:schemeClr val="bg1"/>
              </a:solidFill>
            </a:rPr>
            <a:t>Chief People Officer</a:t>
          </a:r>
        </a:p>
      </dgm:t>
    </dgm:pt>
    <dgm:pt modelId="{FF65FD46-28B0-4449-95F5-A914DAB9F669}" type="parTrans" cxnId="{AC763E95-38EA-4577-962C-1CDCAE958366}">
      <dgm:prSet/>
      <dgm:spPr>
        <a:ln w="12700">
          <a:solidFill>
            <a:schemeClr val="tx1"/>
          </a:solidFill>
        </a:ln>
      </dgm:spPr>
      <dgm:t>
        <a:bodyPr/>
        <a:lstStyle/>
        <a:p>
          <a:endParaRPr lang="en-US" sz="1600"/>
        </a:p>
      </dgm:t>
    </dgm:pt>
    <dgm:pt modelId="{2444C378-09E7-4B33-BAF2-B238DE19E73F}" type="sibTrans" cxnId="{AC763E95-38EA-4577-962C-1CDCAE958366}">
      <dgm:prSet/>
      <dgm:spPr/>
      <dgm:t>
        <a:bodyPr/>
        <a:lstStyle/>
        <a:p>
          <a:endParaRPr lang="en-US" sz="1600"/>
        </a:p>
      </dgm:t>
    </dgm:pt>
    <dgm:pt modelId="{025D2315-8919-46F9-8DFE-5BEE7288416F}" type="asst">
      <dgm:prSet phldrT="[Text]" custT="1"/>
      <dgm:spPr>
        <a:solidFill>
          <a:srgbClr val="004B9E"/>
        </a:solidFill>
        <a:ln w="12700">
          <a:solidFill>
            <a:schemeClr val="tx1"/>
          </a:solidFill>
          <a:prstDash val="solid"/>
        </a:ln>
      </dgm:spPr>
      <dgm:t>
        <a:bodyPr/>
        <a:lstStyle/>
        <a:p>
          <a:r>
            <a:rPr lang="en-US" sz="900" b="1" i="0" u="none" dirty="0">
              <a:solidFill>
                <a:schemeClr val="bg1"/>
              </a:solidFill>
            </a:rPr>
            <a:t>Nicolle </a:t>
          </a:r>
          <a:r>
            <a:rPr lang="en-US" sz="900" b="1" i="0" u="none" dirty="0" err="1">
              <a:solidFill>
                <a:schemeClr val="bg1"/>
              </a:solidFill>
            </a:rPr>
            <a:t>Shalley</a:t>
          </a:r>
          <a:endParaRPr lang="en-US" sz="900" b="1" i="0" u="none" dirty="0">
            <a:solidFill>
              <a:schemeClr val="bg1"/>
            </a:solidFill>
          </a:endParaRPr>
        </a:p>
        <a:p>
          <a:r>
            <a:rPr lang="en-US" sz="900" b="0" i="0" u="none" dirty="0">
              <a:solidFill>
                <a:schemeClr val="bg1"/>
              </a:solidFill>
            </a:rPr>
            <a:t>City Attorney</a:t>
          </a:r>
          <a:endParaRPr lang="en-US" sz="900" b="0" dirty="0">
            <a:solidFill>
              <a:schemeClr val="bg1"/>
            </a:solidFill>
          </a:endParaRPr>
        </a:p>
      </dgm:t>
    </dgm:pt>
    <dgm:pt modelId="{F2D7E35B-8EAE-429B-882A-EF2731B9B07F}" type="parTrans" cxnId="{53B96F98-EFCF-4AEB-BFC3-6F01DEFFFB70}">
      <dgm:prSet/>
      <dgm:spPr>
        <a:solidFill>
          <a:schemeClr val="accent1"/>
        </a:solidFill>
        <a:ln w="12700">
          <a:solidFill>
            <a:schemeClr val="tx1"/>
          </a:solidFill>
          <a:prstDash val="dash"/>
        </a:ln>
      </dgm:spPr>
      <dgm:t>
        <a:bodyPr/>
        <a:lstStyle/>
        <a:p>
          <a:endParaRPr lang="en-US" sz="1600"/>
        </a:p>
      </dgm:t>
    </dgm:pt>
    <dgm:pt modelId="{E0184D5F-8F3F-467E-96E0-30D00B354E3B}" type="sibTrans" cxnId="{53B96F98-EFCF-4AEB-BFC3-6F01DEFFFB70}">
      <dgm:prSet/>
      <dgm:spPr/>
      <dgm:t>
        <a:bodyPr/>
        <a:lstStyle/>
        <a:p>
          <a:endParaRPr lang="en-US" sz="1600"/>
        </a:p>
      </dgm:t>
    </dgm:pt>
    <dgm:pt modelId="{E0A9BD98-D416-4128-8F3C-E4ABA48D5D80}">
      <dgm:prSet phldrT="[Text]" custT="1"/>
      <dgm:spPr>
        <a:solidFill>
          <a:srgbClr val="00B0F0"/>
        </a:solidFill>
        <a:ln w="12700">
          <a:solidFill>
            <a:schemeClr val="tx1"/>
          </a:solidFill>
        </a:ln>
      </dgm:spPr>
      <dgm:t>
        <a:bodyPr/>
        <a:lstStyle/>
        <a:p>
          <a:pPr algn="ctr"/>
          <a:r>
            <a:rPr lang="en-US" sz="900" b="1" dirty="0" err="1">
              <a:solidFill>
                <a:schemeClr val="bg1"/>
              </a:solidFill>
            </a:rPr>
            <a:t>Kinn’zon</a:t>
          </a:r>
          <a:r>
            <a:rPr lang="en-US" sz="900" b="1" dirty="0">
              <a:solidFill>
                <a:schemeClr val="bg1"/>
              </a:solidFill>
            </a:rPr>
            <a:t> Hutchinson</a:t>
          </a:r>
        </a:p>
        <a:p>
          <a:pPr algn="ctr"/>
          <a:r>
            <a:rPr lang="en-US" sz="900" dirty="0">
              <a:solidFill>
                <a:schemeClr val="bg1"/>
              </a:solidFill>
            </a:rPr>
            <a:t>Interim Chief Customer Officer </a:t>
          </a:r>
        </a:p>
      </dgm:t>
    </dgm:pt>
    <dgm:pt modelId="{5D1BBCF7-B0F5-4F00-9260-12D4B5110BD4}" type="parTrans" cxnId="{89F6D6B8-CCBE-413E-A240-E3105738B69D}">
      <dgm:prSet/>
      <dgm:spPr>
        <a:ln w="12700">
          <a:solidFill>
            <a:schemeClr val="tx1"/>
          </a:solidFill>
        </a:ln>
      </dgm:spPr>
      <dgm:t>
        <a:bodyPr/>
        <a:lstStyle/>
        <a:p>
          <a:endParaRPr lang="en-US" sz="1600"/>
        </a:p>
      </dgm:t>
    </dgm:pt>
    <dgm:pt modelId="{44E0BFDD-2618-478B-A1E6-2492744B16CC}" type="sibTrans" cxnId="{89F6D6B8-CCBE-413E-A240-E3105738B69D}">
      <dgm:prSet/>
      <dgm:spPr/>
      <dgm:t>
        <a:bodyPr/>
        <a:lstStyle/>
        <a:p>
          <a:endParaRPr lang="en-US" sz="1600"/>
        </a:p>
      </dgm:t>
    </dgm:pt>
    <dgm:pt modelId="{93100E0B-39BD-4025-AE13-49D4EB6E54EF}">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Lewis J. Walton </a:t>
          </a:r>
        </a:p>
        <a:p>
          <a:pPr>
            <a:lnSpc>
              <a:spcPct val="100000"/>
            </a:lnSpc>
            <a:spcAft>
              <a:spcPts val="400"/>
            </a:spcAft>
          </a:pPr>
          <a:r>
            <a:rPr lang="en-US" sz="900" dirty="0">
              <a:solidFill>
                <a:schemeClr val="bg1"/>
              </a:solidFill>
            </a:rPr>
            <a:t>Chief Business Services Officer (</a:t>
          </a:r>
          <a:r>
            <a:rPr lang="en-US" sz="900" dirty="0" err="1">
              <a:solidFill>
                <a:schemeClr val="bg1"/>
              </a:solidFill>
            </a:rPr>
            <a:t>GRUCom</a:t>
          </a:r>
          <a:r>
            <a:rPr lang="en-US" sz="900" dirty="0">
              <a:solidFill>
                <a:schemeClr val="bg1"/>
              </a:solidFill>
            </a:rPr>
            <a:t>)</a:t>
          </a:r>
        </a:p>
      </dgm:t>
    </dgm:pt>
    <dgm:pt modelId="{7BD18FCC-EC79-4314-B31B-997511F40530}" type="parTrans" cxnId="{E526A12F-595D-48AE-9C07-77FCD0B9BA21}">
      <dgm:prSet/>
      <dgm:spPr>
        <a:ln w="12700">
          <a:solidFill>
            <a:schemeClr val="tx1"/>
          </a:solidFill>
        </a:ln>
      </dgm:spPr>
      <dgm:t>
        <a:bodyPr/>
        <a:lstStyle/>
        <a:p>
          <a:endParaRPr lang="en-US" sz="1600"/>
        </a:p>
      </dgm:t>
    </dgm:pt>
    <dgm:pt modelId="{D2F5A42C-BD5A-4856-AD1D-9A9CE4270F23}" type="sibTrans" cxnId="{E526A12F-595D-48AE-9C07-77FCD0B9BA21}">
      <dgm:prSet/>
      <dgm:spPr/>
      <dgm:t>
        <a:bodyPr/>
        <a:lstStyle/>
        <a:p>
          <a:endParaRPr lang="en-US" sz="1600"/>
        </a:p>
      </dgm:t>
    </dgm:pt>
    <dgm:pt modelId="{3B3E6C89-1E12-4102-807F-7751BC4C2CEB}">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David Warm</a:t>
          </a:r>
        </a:p>
        <a:p>
          <a:pPr>
            <a:lnSpc>
              <a:spcPct val="100000"/>
            </a:lnSpc>
            <a:spcAft>
              <a:spcPts val="400"/>
            </a:spcAft>
          </a:pPr>
          <a:r>
            <a:rPr lang="en-US" sz="900" b="0" dirty="0">
              <a:solidFill>
                <a:schemeClr val="bg1"/>
              </a:solidFill>
            </a:rPr>
            <a:t> Communications Director</a:t>
          </a:r>
          <a:endParaRPr lang="en-US" sz="900" dirty="0">
            <a:solidFill>
              <a:schemeClr val="bg1"/>
            </a:solidFill>
          </a:endParaRPr>
        </a:p>
      </dgm:t>
    </dgm:pt>
    <dgm:pt modelId="{0A35411C-BE29-4E40-ACDF-527E57EF20DC}" type="parTrans" cxnId="{CCC3A8A7-F58F-420C-AC60-9F7BBFD5F8A6}">
      <dgm:prSet/>
      <dgm:spPr>
        <a:ln w="12700">
          <a:solidFill>
            <a:schemeClr val="tx1"/>
          </a:solidFill>
        </a:ln>
      </dgm:spPr>
      <dgm:t>
        <a:bodyPr/>
        <a:lstStyle/>
        <a:p>
          <a:endParaRPr lang="en-US" sz="1600"/>
        </a:p>
      </dgm:t>
    </dgm:pt>
    <dgm:pt modelId="{04A07481-C034-4681-ACEC-ACE4E766CCB8}" type="sibTrans" cxnId="{CCC3A8A7-F58F-420C-AC60-9F7BBFD5F8A6}">
      <dgm:prSet/>
      <dgm:spPr/>
      <dgm:t>
        <a:bodyPr/>
        <a:lstStyle/>
        <a:p>
          <a:endParaRPr lang="en-US" sz="1600"/>
        </a:p>
      </dgm:t>
    </dgm:pt>
    <dgm:pt modelId="{6CDC65BE-012B-42CF-886A-A3A0EB5B6575}">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S. Yvette Carter</a:t>
          </a:r>
        </a:p>
        <a:p>
          <a:pPr>
            <a:lnSpc>
              <a:spcPct val="100000"/>
            </a:lnSpc>
            <a:spcAft>
              <a:spcPts val="400"/>
            </a:spcAft>
          </a:pPr>
          <a:r>
            <a:rPr lang="en-US" sz="900" dirty="0">
              <a:solidFill>
                <a:schemeClr val="bg1"/>
              </a:solidFill>
            </a:rPr>
            <a:t> Chief Inclusion Officer</a:t>
          </a:r>
        </a:p>
      </dgm:t>
    </dgm:pt>
    <dgm:pt modelId="{9BE910AE-93FF-4B93-ACA1-B49D16809426}" type="parTrans" cxnId="{1319BF14-FB8F-46D2-ACE5-0B1A1128C310}">
      <dgm:prSet/>
      <dgm:spPr>
        <a:ln w="12700">
          <a:solidFill>
            <a:schemeClr val="tx1"/>
          </a:solidFill>
        </a:ln>
      </dgm:spPr>
      <dgm:t>
        <a:bodyPr/>
        <a:lstStyle/>
        <a:p>
          <a:endParaRPr lang="en-US" sz="1600"/>
        </a:p>
      </dgm:t>
    </dgm:pt>
    <dgm:pt modelId="{F5D41C3B-CBD6-4C51-94EC-2117CC88F9B4}" type="sibTrans" cxnId="{1319BF14-FB8F-46D2-ACE5-0B1A1128C310}">
      <dgm:prSet/>
      <dgm:spPr/>
      <dgm:t>
        <a:bodyPr/>
        <a:lstStyle/>
        <a:p>
          <a:endParaRPr lang="en-US" sz="1600"/>
        </a:p>
      </dgm:t>
    </dgm:pt>
    <dgm:pt modelId="{F49E26CC-C729-446F-82FB-DC7F63543CB1}" type="asst">
      <dgm:prSet phldrT="[Text]" custT="1"/>
      <dgm:spPr>
        <a:solidFill>
          <a:srgbClr val="004B9E"/>
        </a:solidFill>
        <a:ln w="12700">
          <a:solidFill>
            <a:schemeClr val="tx1"/>
          </a:solidFill>
        </a:ln>
      </dgm:spPr>
      <dgm:t>
        <a:bodyPr/>
        <a:lstStyle/>
        <a:p>
          <a:r>
            <a:rPr lang="en-US" sz="900" b="1" dirty="0">
              <a:solidFill>
                <a:schemeClr val="bg1"/>
              </a:solidFill>
            </a:rPr>
            <a:t>Claudia </a:t>
          </a:r>
          <a:r>
            <a:rPr lang="en-US" sz="900" b="1" dirty="0" err="1">
              <a:solidFill>
                <a:schemeClr val="bg1"/>
              </a:solidFill>
            </a:rPr>
            <a:t>Rasnick</a:t>
          </a:r>
          <a:endParaRPr lang="en-US" sz="900" b="1" dirty="0">
            <a:solidFill>
              <a:schemeClr val="bg1"/>
            </a:solidFill>
          </a:endParaRPr>
        </a:p>
        <a:p>
          <a:r>
            <a:rPr lang="en-US" sz="900" dirty="0">
              <a:solidFill>
                <a:schemeClr val="bg1"/>
              </a:solidFill>
            </a:rPr>
            <a:t>Chief Financial Officer</a:t>
          </a:r>
        </a:p>
        <a:p>
          <a:r>
            <a:rPr lang="en-US" sz="900" b="0" i="1" dirty="0">
              <a:solidFill>
                <a:schemeClr val="bg1"/>
              </a:solidFill>
            </a:rPr>
            <a:t>Experience: +20 yrs</a:t>
          </a:r>
          <a:endParaRPr lang="en-US" sz="900" b="0" dirty="0">
            <a:solidFill>
              <a:schemeClr val="bg1"/>
            </a:solidFill>
          </a:endParaRPr>
        </a:p>
      </dgm:t>
    </dgm:pt>
    <dgm:pt modelId="{2CD4E6FF-D434-4051-A1EF-FD934F717F47}" type="parTrans" cxnId="{3841F296-F55C-4ADD-A99C-DCA840807FCD}">
      <dgm:prSet/>
      <dgm:spPr>
        <a:ln w="12700">
          <a:solidFill>
            <a:schemeClr val="tx1"/>
          </a:solidFill>
        </a:ln>
      </dgm:spPr>
      <dgm:t>
        <a:bodyPr/>
        <a:lstStyle/>
        <a:p>
          <a:endParaRPr lang="en-US" sz="1600"/>
        </a:p>
      </dgm:t>
    </dgm:pt>
    <dgm:pt modelId="{46078605-029E-465B-AA91-5127EF48792E}" type="sibTrans" cxnId="{3841F296-F55C-4ADD-A99C-DCA840807FCD}">
      <dgm:prSet/>
      <dgm:spPr/>
      <dgm:t>
        <a:bodyPr/>
        <a:lstStyle/>
        <a:p>
          <a:endParaRPr lang="en-US" sz="1600"/>
        </a:p>
      </dgm:t>
    </dgm:pt>
    <dgm:pt modelId="{A6149540-B217-4AD6-85FA-B65179C01DFE}" type="asst">
      <dgm:prSet phldrT="[Text]" custT="1"/>
      <dgm:spPr>
        <a:solidFill>
          <a:srgbClr val="004B9E"/>
        </a:solidFill>
        <a:ln w="12700">
          <a:solidFill>
            <a:schemeClr val="tx1"/>
          </a:solidFill>
        </a:ln>
      </dgm:spPr>
      <dgm:t>
        <a:bodyPr/>
        <a:lstStyle/>
        <a:p>
          <a:r>
            <a:rPr lang="en-US" sz="900" b="1" dirty="0">
              <a:solidFill>
                <a:schemeClr val="bg1"/>
              </a:solidFill>
            </a:rPr>
            <a:t>Walter T. Banks</a:t>
          </a:r>
        </a:p>
        <a:p>
          <a:r>
            <a:rPr lang="en-US" sz="900" dirty="0">
              <a:solidFill>
                <a:schemeClr val="bg1"/>
              </a:solidFill>
            </a:rPr>
            <a:t> Chief Information Officer</a:t>
          </a:r>
        </a:p>
        <a:p>
          <a:r>
            <a:rPr lang="en-US" sz="900" b="0" i="1" dirty="0">
              <a:solidFill>
                <a:schemeClr val="bg1"/>
              </a:solidFill>
            </a:rPr>
            <a:t>Experience: +20 yrs</a:t>
          </a:r>
          <a:endParaRPr lang="en-US" sz="900" b="0" dirty="0">
            <a:solidFill>
              <a:schemeClr val="bg1"/>
            </a:solidFill>
          </a:endParaRPr>
        </a:p>
      </dgm:t>
    </dgm:pt>
    <dgm:pt modelId="{003E8D06-9CEF-45E9-9EAC-523A5EB5A251}" type="parTrans" cxnId="{34209B37-CB6B-4FB9-9056-C93C0A476185}">
      <dgm:prSet/>
      <dgm:spPr>
        <a:ln w="12700">
          <a:solidFill>
            <a:schemeClr val="tx1"/>
          </a:solidFill>
        </a:ln>
      </dgm:spPr>
      <dgm:t>
        <a:bodyPr/>
        <a:lstStyle/>
        <a:p>
          <a:endParaRPr lang="en-US" sz="1600"/>
        </a:p>
      </dgm:t>
    </dgm:pt>
    <dgm:pt modelId="{436E4E64-FAA0-4E0C-B834-A02C8D83C8F9}" type="sibTrans" cxnId="{34209B37-CB6B-4FB9-9056-C93C0A476185}">
      <dgm:prSet/>
      <dgm:spPr/>
      <dgm:t>
        <a:bodyPr/>
        <a:lstStyle/>
        <a:p>
          <a:endParaRPr lang="en-US" sz="1600"/>
        </a:p>
      </dgm:t>
    </dgm:pt>
    <dgm:pt modelId="{94416A45-D5E9-4258-BCED-A43870E66B4C}" type="asst">
      <dgm:prSet phldrT="[Text]" custT="1"/>
      <dgm:spPr>
        <a:solidFill>
          <a:srgbClr val="004B9E"/>
        </a:solidFill>
        <a:ln w="12700">
          <a:solidFill>
            <a:schemeClr val="tx1"/>
          </a:solidFill>
        </a:ln>
      </dgm:spPr>
      <dgm:t>
        <a:bodyPr/>
        <a:lstStyle/>
        <a:p>
          <a:r>
            <a:rPr lang="en-US" sz="900" b="1" dirty="0">
              <a:solidFill>
                <a:schemeClr val="bg1"/>
              </a:solidFill>
            </a:rPr>
            <a:t>Thomas R. Brown</a:t>
          </a:r>
        </a:p>
        <a:p>
          <a:r>
            <a:rPr lang="en-US" sz="900" dirty="0">
              <a:solidFill>
                <a:schemeClr val="bg1"/>
              </a:solidFill>
            </a:rPr>
            <a:t>Chief Operating Officer</a:t>
          </a:r>
        </a:p>
        <a:p>
          <a:r>
            <a:rPr lang="en-US" sz="900" b="0" i="1" dirty="0">
              <a:solidFill>
                <a:schemeClr val="bg1"/>
              </a:solidFill>
            </a:rPr>
            <a:t>Experience: +30 yrs</a:t>
          </a:r>
        </a:p>
      </dgm:t>
    </dgm:pt>
    <dgm:pt modelId="{5D5A4430-F519-4924-B982-827279C92CF2}" type="parTrans" cxnId="{BB2B4B46-DE28-4D96-97C4-E29B1D12AE5B}">
      <dgm:prSet/>
      <dgm:spPr>
        <a:ln w="12700">
          <a:solidFill>
            <a:schemeClr val="tx1"/>
          </a:solidFill>
        </a:ln>
      </dgm:spPr>
      <dgm:t>
        <a:bodyPr/>
        <a:lstStyle/>
        <a:p>
          <a:endParaRPr lang="en-US" sz="1600"/>
        </a:p>
      </dgm:t>
    </dgm:pt>
    <dgm:pt modelId="{A53CA487-34EF-4A5F-BAAB-802672E7C9C6}" type="sibTrans" cxnId="{BB2B4B46-DE28-4D96-97C4-E29B1D12AE5B}">
      <dgm:prSet/>
      <dgm:spPr/>
      <dgm:t>
        <a:bodyPr/>
        <a:lstStyle/>
        <a:p>
          <a:endParaRPr lang="en-US" sz="1600"/>
        </a:p>
      </dgm:t>
    </dgm:pt>
    <dgm:pt modelId="{CE73528A-70D6-457A-882B-D07E95E8E4F1}" type="asst">
      <dgm:prSet phldrT="[Text]" custT="1"/>
      <dgm:spPr>
        <a:solidFill>
          <a:srgbClr val="00B0F0"/>
        </a:solidFill>
        <a:ln w="12700">
          <a:solidFill>
            <a:schemeClr val="tx1"/>
          </a:solidFill>
        </a:ln>
      </dgm:spPr>
      <dgm:t>
        <a:bodyPr/>
        <a:lstStyle/>
        <a:p>
          <a:pPr>
            <a:spcAft>
              <a:spcPts val="200"/>
            </a:spcAft>
          </a:pPr>
          <a:r>
            <a:rPr lang="en-US" sz="900" b="1" dirty="0">
              <a:solidFill>
                <a:schemeClr val="bg1"/>
              </a:solidFill>
            </a:rPr>
            <a:t>David E. Owens</a:t>
          </a:r>
        </a:p>
        <a:p>
          <a:pPr>
            <a:spcAft>
              <a:spcPts val="200"/>
            </a:spcAft>
          </a:pPr>
          <a:r>
            <a:rPr lang="en-US" sz="900" dirty="0">
              <a:solidFill>
                <a:schemeClr val="bg1"/>
              </a:solidFill>
            </a:rPr>
            <a:t> Compliance Officer</a:t>
          </a:r>
          <a:endParaRPr lang="en-US" sz="900" b="0" dirty="0">
            <a:solidFill>
              <a:schemeClr val="bg1"/>
            </a:solidFill>
          </a:endParaRPr>
        </a:p>
      </dgm:t>
    </dgm:pt>
    <dgm:pt modelId="{4ECAF762-1E6D-4397-AF88-F38F71D08421}" type="parTrans" cxnId="{15916350-9DF5-4A4C-A8D9-EAFDFCED8F77}">
      <dgm:prSet/>
      <dgm:spPr>
        <a:ln w="12700">
          <a:solidFill>
            <a:schemeClr val="tx1"/>
          </a:solidFill>
        </a:ln>
      </dgm:spPr>
      <dgm:t>
        <a:bodyPr/>
        <a:lstStyle/>
        <a:p>
          <a:endParaRPr lang="en-US" sz="1600"/>
        </a:p>
      </dgm:t>
    </dgm:pt>
    <dgm:pt modelId="{333E1E0F-6AF9-45AC-941C-8B841F4968D3}" type="sibTrans" cxnId="{15916350-9DF5-4A4C-A8D9-EAFDFCED8F77}">
      <dgm:prSet/>
      <dgm:spPr/>
      <dgm:t>
        <a:bodyPr/>
        <a:lstStyle/>
        <a:p>
          <a:endParaRPr lang="en-US" sz="1600"/>
        </a:p>
      </dgm:t>
    </dgm:pt>
    <dgm:pt modelId="{C399CBA6-9194-4912-988F-26AB450A754B}" type="asst">
      <dgm:prSet phldrT="[Text]" custT="1"/>
      <dgm:spPr>
        <a:solidFill>
          <a:srgbClr val="004B9E"/>
        </a:solidFill>
        <a:ln w="12700">
          <a:solidFill>
            <a:schemeClr val="tx1"/>
          </a:solidFill>
        </a:ln>
      </dgm:spPr>
      <dgm:t>
        <a:bodyPr/>
        <a:lstStyle/>
        <a:p>
          <a:pPr>
            <a:spcAft>
              <a:spcPts val="200"/>
            </a:spcAft>
          </a:pPr>
          <a:r>
            <a:rPr lang="en-US" sz="900" b="1" dirty="0">
              <a:solidFill>
                <a:schemeClr val="bg1"/>
              </a:solidFill>
            </a:rPr>
            <a:t>Dino S. De Leo</a:t>
          </a:r>
        </a:p>
        <a:p>
          <a:pPr>
            <a:spcAft>
              <a:spcPts val="200"/>
            </a:spcAft>
          </a:pPr>
          <a:r>
            <a:rPr lang="en-US" sz="900" dirty="0">
              <a:solidFill>
                <a:schemeClr val="bg1"/>
              </a:solidFill>
            </a:rPr>
            <a:t> Energy Supply Officer</a:t>
          </a:r>
        </a:p>
      </dgm:t>
    </dgm:pt>
    <dgm:pt modelId="{F32CB80E-50FE-4EE3-A97C-C87A034A369B}" type="parTrans" cxnId="{B68D2B8E-CFBD-4FE9-945E-A777006A01CE}">
      <dgm:prSet/>
      <dgm:spPr>
        <a:ln w="12700">
          <a:solidFill>
            <a:schemeClr val="tx1"/>
          </a:solidFill>
        </a:ln>
      </dgm:spPr>
      <dgm:t>
        <a:bodyPr/>
        <a:lstStyle/>
        <a:p>
          <a:endParaRPr lang="en-US" sz="1600"/>
        </a:p>
      </dgm:t>
    </dgm:pt>
    <dgm:pt modelId="{22F0A9F6-96B6-4800-BF06-107E8BD2B537}" type="sibTrans" cxnId="{B68D2B8E-CFBD-4FE9-945E-A777006A01CE}">
      <dgm:prSet/>
      <dgm:spPr/>
      <dgm:t>
        <a:bodyPr/>
        <a:lstStyle/>
        <a:p>
          <a:endParaRPr lang="en-US" sz="1600"/>
        </a:p>
      </dgm:t>
    </dgm:pt>
    <dgm:pt modelId="{C44577AD-D1B6-44CD-82D3-7F3B4A185DD9}" type="asst">
      <dgm:prSet phldrT="[Text]" custT="1"/>
      <dgm:spPr>
        <a:solidFill>
          <a:srgbClr val="004B9E"/>
        </a:solidFill>
        <a:ln w="12700">
          <a:solidFill>
            <a:schemeClr val="tx1"/>
          </a:solidFill>
        </a:ln>
      </dgm:spPr>
      <dgm:t>
        <a:bodyPr/>
        <a:lstStyle/>
        <a:p>
          <a:pPr>
            <a:spcAft>
              <a:spcPts val="200"/>
            </a:spcAft>
          </a:pPr>
          <a:r>
            <a:rPr lang="en-US" sz="900" b="1" i="0" u="none" dirty="0">
              <a:solidFill>
                <a:schemeClr val="bg1"/>
              </a:solidFill>
            </a:rPr>
            <a:t>Gary L. Baysinger</a:t>
          </a:r>
        </a:p>
        <a:p>
          <a:pPr>
            <a:spcAft>
              <a:spcPts val="200"/>
            </a:spcAft>
          </a:pPr>
          <a:r>
            <a:rPr lang="en-US" sz="900" b="0" i="0" u="none" dirty="0">
              <a:solidFill>
                <a:schemeClr val="bg1"/>
              </a:solidFill>
            </a:rPr>
            <a:t> </a:t>
          </a:r>
          <a:r>
            <a:rPr lang="en-US" sz="900" dirty="0">
              <a:solidFill>
                <a:schemeClr val="bg1"/>
              </a:solidFill>
            </a:rPr>
            <a:t>Energy Delivery Officer</a:t>
          </a:r>
          <a:endParaRPr lang="en-US" sz="900" b="0" dirty="0">
            <a:solidFill>
              <a:schemeClr val="bg1"/>
            </a:solidFill>
          </a:endParaRPr>
        </a:p>
      </dgm:t>
    </dgm:pt>
    <dgm:pt modelId="{02A2A8F9-7471-4172-B99C-C27F9233254D}" type="parTrans" cxnId="{A62FF8D5-10D1-4808-B1B4-C172514813EF}">
      <dgm:prSet/>
      <dgm:spPr>
        <a:ln w="12700">
          <a:solidFill>
            <a:schemeClr val="tx1"/>
          </a:solidFill>
        </a:ln>
      </dgm:spPr>
      <dgm:t>
        <a:bodyPr/>
        <a:lstStyle/>
        <a:p>
          <a:endParaRPr lang="en-US" sz="1600"/>
        </a:p>
      </dgm:t>
    </dgm:pt>
    <dgm:pt modelId="{40A557DF-1902-4336-860F-3BFEBB4F728A}" type="sibTrans" cxnId="{A62FF8D5-10D1-4808-B1B4-C172514813EF}">
      <dgm:prSet/>
      <dgm:spPr/>
      <dgm:t>
        <a:bodyPr/>
        <a:lstStyle/>
        <a:p>
          <a:endParaRPr lang="en-US" sz="1600"/>
        </a:p>
      </dgm:t>
    </dgm:pt>
    <dgm:pt modelId="{688E679D-16D2-4722-82D6-E4E784AA0090}" type="asst">
      <dgm:prSet phldrT="[Text]" custT="1"/>
      <dgm:spPr>
        <a:solidFill>
          <a:srgbClr val="004B9E"/>
        </a:solidFill>
        <a:ln w="12700">
          <a:solidFill>
            <a:schemeClr val="tx1"/>
          </a:solidFill>
        </a:ln>
      </dgm:spPr>
      <dgm:t>
        <a:bodyPr/>
        <a:lstStyle/>
        <a:p>
          <a:pPr>
            <a:spcAft>
              <a:spcPts val="200"/>
            </a:spcAft>
          </a:pPr>
          <a:r>
            <a:rPr lang="en-US" sz="900" b="1" dirty="0">
              <a:solidFill>
                <a:schemeClr val="bg1"/>
              </a:solidFill>
            </a:rPr>
            <a:t>Anthony L.  Cunningham</a:t>
          </a:r>
        </a:p>
        <a:p>
          <a:pPr>
            <a:spcAft>
              <a:spcPts val="200"/>
            </a:spcAft>
          </a:pPr>
          <a:r>
            <a:rPr lang="en-US" sz="800" dirty="0">
              <a:solidFill>
                <a:schemeClr val="bg1"/>
              </a:solidFill>
            </a:rPr>
            <a:t>Water/</a:t>
          </a:r>
        </a:p>
        <a:p>
          <a:pPr>
            <a:spcAft>
              <a:spcPts val="200"/>
            </a:spcAft>
          </a:pPr>
          <a:r>
            <a:rPr lang="en-US" sz="800" dirty="0">
              <a:solidFill>
                <a:schemeClr val="bg1"/>
              </a:solidFill>
            </a:rPr>
            <a:t>Wastewater Officer</a:t>
          </a:r>
          <a:endParaRPr lang="en-US" sz="800" b="0" dirty="0">
            <a:solidFill>
              <a:schemeClr val="bg1"/>
            </a:solidFill>
          </a:endParaRPr>
        </a:p>
      </dgm:t>
    </dgm:pt>
    <dgm:pt modelId="{D08392D3-A744-423B-AC3A-66B029E99464}" type="parTrans" cxnId="{34056949-7C94-4CB0-8DF0-89229A317B27}">
      <dgm:prSet/>
      <dgm:spPr>
        <a:ln w="12700">
          <a:solidFill>
            <a:schemeClr val="tx1"/>
          </a:solidFill>
        </a:ln>
      </dgm:spPr>
      <dgm:t>
        <a:bodyPr/>
        <a:lstStyle/>
        <a:p>
          <a:endParaRPr lang="en-US" sz="1600"/>
        </a:p>
      </dgm:t>
    </dgm:pt>
    <dgm:pt modelId="{18B0BA1F-4265-4427-BB1C-F45D025AD7BF}" type="sibTrans" cxnId="{34056949-7C94-4CB0-8DF0-89229A317B27}">
      <dgm:prSet/>
      <dgm:spPr/>
      <dgm:t>
        <a:bodyPr/>
        <a:lstStyle/>
        <a:p>
          <a:endParaRPr lang="en-US" sz="1600"/>
        </a:p>
      </dgm:t>
    </dgm:pt>
    <dgm:pt modelId="{E41A8F8F-60D8-46E5-A579-A17C5FE716A6}" type="pres">
      <dgm:prSet presAssocID="{63C3B255-25A8-4C48-8BFB-44DE53C78EA4}" presName="hierChild1" presStyleCnt="0">
        <dgm:presLayoutVars>
          <dgm:orgChart val="1"/>
          <dgm:chPref val="1"/>
          <dgm:dir/>
          <dgm:animOne val="branch"/>
          <dgm:animLvl val="lvl"/>
          <dgm:resizeHandles/>
        </dgm:presLayoutVars>
      </dgm:prSet>
      <dgm:spPr/>
    </dgm:pt>
    <dgm:pt modelId="{0BE280D1-7633-44C1-941E-4711F4F1D550}" type="pres">
      <dgm:prSet presAssocID="{C88B8BA7-D682-4036-AED5-8EEAC209CA26}" presName="hierRoot1" presStyleCnt="0">
        <dgm:presLayoutVars>
          <dgm:hierBranch val="init"/>
        </dgm:presLayoutVars>
      </dgm:prSet>
      <dgm:spPr/>
    </dgm:pt>
    <dgm:pt modelId="{B84305C8-7BCE-4FDF-AE59-E3544221E16A}" type="pres">
      <dgm:prSet presAssocID="{C88B8BA7-D682-4036-AED5-8EEAC209CA26}" presName="rootComposite1" presStyleCnt="0"/>
      <dgm:spPr/>
    </dgm:pt>
    <dgm:pt modelId="{2C2A92D6-9E78-4B8A-AF7B-9D614BEBD156}" type="pres">
      <dgm:prSet presAssocID="{C88B8BA7-D682-4036-AED5-8EEAC209CA26}" presName="rootText1" presStyleLbl="node0" presStyleIdx="0" presStyleCnt="1" custScaleX="224159" custScaleY="171735" custLinFactY="18366" custLinFactNeighborX="-6502" custLinFactNeighborY="100000">
        <dgm:presLayoutVars>
          <dgm:chPref val="3"/>
        </dgm:presLayoutVars>
      </dgm:prSet>
      <dgm:spPr/>
    </dgm:pt>
    <dgm:pt modelId="{47DA76AC-932C-430C-AAE0-F416565FB160}" type="pres">
      <dgm:prSet presAssocID="{C88B8BA7-D682-4036-AED5-8EEAC209CA26}" presName="rootConnector1" presStyleLbl="node1" presStyleIdx="0" presStyleCnt="0"/>
      <dgm:spPr/>
    </dgm:pt>
    <dgm:pt modelId="{0D45780D-0D60-47D3-A4A4-4B6A24FBC468}" type="pres">
      <dgm:prSet presAssocID="{C88B8BA7-D682-4036-AED5-8EEAC209CA26}" presName="hierChild2" presStyleCnt="0"/>
      <dgm:spPr/>
    </dgm:pt>
    <dgm:pt modelId="{6E0044D0-E601-4381-B701-36A17B3C6E52}" type="pres">
      <dgm:prSet presAssocID="{FF65FD46-28B0-4449-95F5-A914DAB9F669}" presName="Name37" presStyleLbl="parChTrans1D2" presStyleIdx="0" presStyleCnt="10"/>
      <dgm:spPr/>
    </dgm:pt>
    <dgm:pt modelId="{45DF5952-B6C4-469E-9085-63543081ABF0}" type="pres">
      <dgm:prSet presAssocID="{21FF6B4C-8D1F-41A6-8B4E-07EC5BB84F76}" presName="hierRoot2" presStyleCnt="0">
        <dgm:presLayoutVars>
          <dgm:hierBranch val="init"/>
        </dgm:presLayoutVars>
      </dgm:prSet>
      <dgm:spPr/>
    </dgm:pt>
    <dgm:pt modelId="{9292F3C4-8F32-4FB8-BBB2-4281D78E5E2E}" type="pres">
      <dgm:prSet presAssocID="{21FF6B4C-8D1F-41A6-8B4E-07EC5BB84F76}" presName="rootComposite" presStyleCnt="0"/>
      <dgm:spPr/>
    </dgm:pt>
    <dgm:pt modelId="{8BD91534-4BD6-41E4-AFA4-16BF850282C0}" type="pres">
      <dgm:prSet presAssocID="{21FF6B4C-8D1F-41A6-8B4E-07EC5BB84F76}" presName="rootText" presStyleLbl="node2" presStyleIdx="0" presStyleCnt="5" custScaleX="131529" custScaleY="199010" custLinFactX="203422" custLinFactY="-100000" custLinFactNeighborX="300000" custLinFactNeighborY="-165093">
        <dgm:presLayoutVars>
          <dgm:chPref val="3"/>
        </dgm:presLayoutVars>
      </dgm:prSet>
      <dgm:spPr/>
    </dgm:pt>
    <dgm:pt modelId="{C49E2B5E-2C1E-4BA5-8342-99028566A94C}" type="pres">
      <dgm:prSet presAssocID="{21FF6B4C-8D1F-41A6-8B4E-07EC5BB84F76}" presName="rootConnector" presStyleLbl="node2" presStyleIdx="0" presStyleCnt="5"/>
      <dgm:spPr/>
    </dgm:pt>
    <dgm:pt modelId="{DF41B924-4BE5-44EF-9F95-7D90675A7C39}" type="pres">
      <dgm:prSet presAssocID="{21FF6B4C-8D1F-41A6-8B4E-07EC5BB84F76}" presName="hierChild4" presStyleCnt="0"/>
      <dgm:spPr/>
    </dgm:pt>
    <dgm:pt modelId="{865B9EA0-B469-49FF-AB8A-CFA206DEC9F9}" type="pres">
      <dgm:prSet presAssocID="{21FF6B4C-8D1F-41A6-8B4E-07EC5BB84F76}" presName="hierChild5" presStyleCnt="0"/>
      <dgm:spPr/>
    </dgm:pt>
    <dgm:pt modelId="{6E4625B5-BB1B-42C1-9206-FEDCBEB0F245}" type="pres">
      <dgm:prSet presAssocID="{5D1BBCF7-B0F5-4F00-9260-12D4B5110BD4}" presName="Name37" presStyleLbl="parChTrans1D2" presStyleIdx="1" presStyleCnt="10"/>
      <dgm:spPr/>
    </dgm:pt>
    <dgm:pt modelId="{D628DB43-70CE-4196-8305-1D3743AD519C}" type="pres">
      <dgm:prSet presAssocID="{E0A9BD98-D416-4128-8F3C-E4ABA48D5D80}" presName="hierRoot2" presStyleCnt="0">
        <dgm:presLayoutVars>
          <dgm:hierBranch val="init"/>
        </dgm:presLayoutVars>
      </dgm:prSet>
      <dgm:spPr/>
    </dgm:pt>
    <dgm:pt modelId="{29835DF9-A273-4C8A-ACFE-BF51ED5A2672}" type="pres">
      <dgm:prSet presAssocID="{E0A9BD98-D416-4128-8F3C-E4ABA48D5D80}" presName="rootComposite" presStyleCnt="0"/>
      <dgm:spPr/>
    </dgm:pt>
    <dgm:pt modelId="{D7C2ED30-C20B-4336-B191-BF699B5C4973}" type="pres">
      <dgm:prSet presAssocID="{E0A9BD98-D416-4128-8F3C-E4ABA48D5D80}" presName="rootText" presStyleLbl="node2" presStyleIdx="1" presStyleCnt="5" custScaleX="131529" custScaleY="199010" custLinFactX="200000" custLinFactY="-100000" custLinFactNeighborX="293115" custLinFactNeighborY="-165093">
        <dgm:presLayoutVars>
          <dgm:chPref val="3"/>
        </dgm:presLayoutVars>
      </dgm:prSet>
      <dgm:spPr/>
    </dgm:pt>
    <dgm:pt modelId="{E7147B61-57D2-47CB-9999-F518D37B885C}" type="pres">
      <dgm:prSet presAssocID="{E0A9BD98-D416-4128-8F3C-E4ABA48D5D80}" presName="rootConnector" presStyleLbl="node2" presStyleIdx="1" presStyleCnt="5"/>
      <dgm:spPr/>
    </dgm:pt>
    <dgm:pt modelId="{FCEB2920-900D-4D41-A5A2-55F99D2CCF9A}" type="pres">
      <dgm:prSet presAssocID="{E0A9BD98-D416-4128-8F3C-E4ABA48D5D80}" presName="hierChild4" presStyleCnt="0"/>
      <dgm:spPr/>
    </dgm:pt>
    <dgm:pt modelId="{BDE6741A-8956-4C3D-8A18-AA760FCF8AF2}" type="pres">
      <dgm:prSet presAssocID="{E0A9BD98-D416-4128-8F3C-E4ABA48D5D80}" presName="hierChild5" presStyleCnt="0"/>
      <dgm:spPr/>
    </dgm:pt>
    <dgm:pt modelId="{9E376A3A-78B2-407F-85AF-72DE2DDB8567}" type="pres">
      <dgm:prSet presAssocID="{7BD18FCC-EC79-4314-B31B-997511F40530}" presName="Name37" presStyleLbl="parChTrans1D2" presStyleIdx="2" presStyleCnt="10"/>
      <dgm:spPr/>
    </dgm:pt>
    <dgm:pt modelId="{F30223E0-63EE-4077-8875-6A24D2620B01}" type="pres">
      <dgm:prSet presAssocID="{93100E0B-39BD-4025-AE13-49D4EB6E54EF}" presName="hierRoot2" presStyleCnt="0">
        <dgm:presLayoutVars>
          <dgm:hierBranch val="init"/>
        </dgm:presLayoutVars>
      </dgm:prSet>
      <dgm:spPr/>
    </dgm:pt>
    <dgm:pt modelId="{0B7C0FC6-C5D4-4798-A088-2B35A656F1AF}" type="pres">
      <dgm:prSet presAssocID="{93100E0B-39BD-4025-AE13-49D4EB6E54EF}" presName="rootComposite" presStyleCnt="0"/>
      <dgm:spPr/>
    </dgm:pt>
    <dgm:pt modelId="{9D49B4C3-25F7-4214-910E-6B2186F4A2D2}" type="pres">
      <dgm:prSet presAssocID="{93100E0B-39BD-4025-AE13-49D4EB6E54EF}" presName="rootText" presStyleLbl="node2" presStyleIdx="2" presStyleCnt="5" custScaleX="131982" custScaleY="199010" custLinFactX="200000" custLinFactY="-100000" custLinFactNeighborX="282356" custLinFactNeighborY="-165093">
        <dgm:presLayoutVars>
          <dgm:chPref val="3"/>
        </dgm:presLayoutVars>
      </dgm:prSet>
      <dgm:spPr/>
    </dgm:pt>
    <dgm:pt modelId="{C926CB61-238B-4A2B-81E9-EF1FF2145D67}" type="pres">
      <dgm:prSet presAssocID="{93100E0B-39BD-4025-AE13-49D4EB6E54EF}" presName="rootConnector" presStyleLbl="node2" presStyleIdx="2" presStyleCnt="5"/>
      <dgm:spPr/>
    </dgm:pt>
    <dgm:pt modelId="{70BBBC66-DA8C-4A15-9343-A40AB95F3F10}" type="pres">
      <dgm:prSet presAssocID="{93100E0B-39BD-4025-AE13-49D4EB6E54EF}" presName="hierChild4" presStyleCnt="0"/>
      <dgm:spPr/>
    </dgm:pt>
    <dgm:pt modelId="{0191EB3D-D86E-48A8-AB0A-8E802D862EDA}" type="pres">
      <dgm:prSet presAssocID="{93100E0B-39BD-4025-AE13-49D4EB6E54EF}" presName="hierChild5" presStyleCnt="0"/>
      <dgm:spPr/>
    </dgm:pt>
    <dgm:pt modelId="{49C028D8-3E20-4935-B14E-869D01E922A6}" type="pres">
      <dgm:prSet presAssocID="{0A35411C-BE29-4E40-ACDF-527E57EF20DC}" presName="Name37" presStyleLbl="parChTrans1D2" presStyleIdx="3" presStyleCnt="10"/>
      <dgm:spPr/>
    </dgm:pt>
    <dgm:pt modelId="{7739B71B-0928-48E1-865D-59FE0D4C2B33}" type="pres">
      <dgm:prSet presAssocID="{3B3E6C89-1E12-4102-807F-7751BC4C2CEB}" presName="hierRoot2" presStyleCnt="0">
        <dgm:presLayoutVars>
          <dgm:hierBranch val="init"/>
        </dgm:presLayoutVars>
      </dgm:prSet>
      <dgm:spPr/>
    </dgm:pt>
    <dgm:pt modelId="{8BC8EF6B-79C1-4281-ABE6-B08A3456C1DE}" type="pres">
      <dgm:prSet presAssocID="{3B3E6C89-1E12-4102-807F-7751BC4C2CEB}" presName="rootComposite" presStyleCnt="0"/>
      <dgm:spPr/>
    </dgm:pt>
    <dgm:pt modelId="{7D485066-F5BA-434A-A229-D59B25218679}" type="pres">
      <dgm:prSet presAssocID="{3B3E6C89-1E12-4102-807F-7751BC4C2CEB}" presName="rootText" presStyleLbl="node2" presStyleIdx="3" presStyleCnt="5" custScaleX="131529" custScaleY="197848" custLinFactY="-100000" custLinFactNeighborX="-96720" custLinFactNeighborY="-165093">
        <dgm:presLayoutVars>
          <dgm:chPref val="3"/>
        </dgm:presLayoutVars>
      </dgm:prSet>
      <dgm:spPr/>
    </dgm:pt>
    <dgm:pt modelId="{1CD2FE86-A4D3-4DF5-A230-0C6349823F31}" type="pres">
      <dgm:prSet presAssocID="{3B3E6C89-1E12-4102-807F-7751BC4C2CEB}" presName="rootConnector" presStyleLbl="node2" presStyleIdx="3" presStyleCnt="5"/>
      <dgm:spPr/>
    </dgm:pt>
    <dgm:pt modelId="{97699525-11E5-4C42-A459-DBDAD62C9A0B}" type="pres">
      <dgm:prSet presAssocID="{3B3E6C89-1E12-4102-807F-7751BC4C2CEB}" presName="hierChild4" presStyleCnt="0"/>
      <dgm:spPr/>
    </dgm:pt>
    <dgm:pt modelId="{777E356A-DB7B-4E98-9966-A69C42C53FD2}" type="pres">
      <dgm:prSet presAssocID="{3B3E6C89-1E12-4102-807F-7751BC4C2CEB}" presName="hierChild5" presStyleCnt="0"/>
      <dgm:spPr/>
    </dgm:pt>
    <dgm:pt modelId="{5B76C82F-27F8-4001-9CC8-1AD8ED39E676}" type="pres">
      <dgm:prSet presAssocID="{9BE910AE-93FF-4B93-ACA1-B49D16809426}" presName="Name37" presStyleLbl="parChTrans1D2" presStyleIdx="4" presStyleCnt="10"/>
      <dgm:spPr/>
    </dgm:pt>
    <dgm:pt modelId="{A3784794-1FB0-4A2E-AC22-73D9264A01A9}" type="pres">
      <dgm:prSet presAssocID="{6CDC65BE-012B-42CF-886A-A3A0EB5B6575}" presName="hierRoot2" presStyleCnt="0">
        <dgm:presLayoutVars>
          <dgm:hierBranch val="init"/>
        </dgm:presLayoutVars>
      </dgm:prSet>
      <dgm:spPr/>
    </dgm:pt>
    <dgm:pt modelId="{627D1DED-2C77-46A8-BE2E-4DC4F7BF1537}" type="pres">
      <dgm:prSet presAssocID="{6CDC65BE-012B-42CF-886A-A3A0EB5B6575}" presName="rootComposite" presStyleCnt="0"/>
      <dgm:spPr/>
    </dgm:pt>
    <dgm:pt modelId="{80033751-AB4C-46BC-B164-7665159FCBAB}" type="pres">
      <dgm:prSet presAssocID="{6CDC65BE-012B-42CF-886A-A3A0EB5B6575}" presName="rootText" presStyleLbl="node2" presStyleIdx="4" presStyleCnt="5" custScaleX="131529" custScaleY="199010" custLinFactX="-192803" custLinFactY="-100000" custLinFactNeighborX="-200000" custLinFactNeighborY="-165093">
        <dgm:presLayoutVars>
          <dgm:chPref val="3"/>
        </dgm:presLayoutVars>
      </dgm:prSet>
      <dgm:spPr/>
    </dgm:pt>
    <dgm:pt modelId="{61553B2B-4FDC-4B2D-BA29-C52E932F355F}" type="pres">
      <dgm:prSet presAssocID="{6CDC65BE-012B-42CF-886A-A3A0EB5B6575}" presName="rootConnector" presStyleLbl="node2" presStyleIdx="4" presStyleCnt="5"/>
      <dgm:spPr/>
    </dgm:pt>
    <dgm:pt modelId="{0451F9E7-9E69-42ED-B074-EFA679A2EA8C}" type="pres">
      <dgm:prSet presAssocID="{6CDC65BE-012B-42CF-886A-A3A0EB5B6575}" presName="hierChild4" presStyleCnt="0"/>
      <dgm:spPr/>
    </dgm:pt>
    <dgm:pt modelId="{B8E384A9-C5CE-462E-9B11-F31E1312FEAB}" type="pres">
      <dgm:prSet presAssocID="{6CDC65BE-012B-42CF-886A-A3A0EB5B6575}" presName="hierChild5" presStyleCnt="0"/>
      <dgm:spPr/>
    </dgm:pt>
    <dgm:pt modelId="{4B22E1DF-7AE3-417D-9291-1CDE59924683}" type="pres">
      <dgm:prSet presAssocID="{C88B8BA7-D682-4036-AED5-8EEAC209CA26}" presName="hierChild3" presStyleCnt="0"/>
      <dgm:spPr/>
    </dgm:pt>
    <dgm:pt modelId="{330273CA-F759-4A60-AFDD-C65BC9D5FA17}" type="pres">
      <dgm:prSet presAssocID="{EFF67155-F8BE-4D09-A18E-38AFA9746AF4}" presName="Name111" presStyleLbl="parChTrans1D2" presStyleIdx="5" presStyleCnt="10"/>
      <dgm:spPr/>
    </dgm:pt>
    <dgm:pt modelId="{8B8725D9-BC36-4FAC-9D22-A7680B95B115}" type="pres">
      <dgm:prSet presAssocID="{CC615316-D2FB-4584-938C-6363E196ABC6}" presName="hierRoot3" presStyleCnt="0">
        <dgm:presLayoutVars>
          <dgm:hierBranch val="init"/>
        </dgm:presLayoutVars>
      </dgm:prSet>
      <dgm:spPr/>
    </dgm:pt>
    <dgm:pt modelId="{47E77133-DCE1-4EC3-BDAB-42C6B884D77B}" type="pres">
      <dgm:prSet presAssocID="{CC615316-D2FB-4584-938C-6363E196ABC6}" presName="rootComposite3" presStyleCnt="0"/>
      <dgm:spPr/>
    </dgm:pt>
    <dgm:pt modelId="{3E2AB3B6-6138-48A9-AF58-653EBE8C6C12}" type="pres">
      <dgm:prSet presAssocID="{CC615316-D2FB-4584-938C-6363E196ABC6}" presName="rootText3" presStyleLbl="asst1" presStyleIdx="0" presStyleCnt="9" custScaleX="176090" custScaleY="205183" custLinFactY="20708" custLinFactNeighborX="17225" custLinFactNeighborY="100000">
        <dgm:presLayoutVars>
          <dgm:chPref val="3"/>
        </dgm:presLayoutVars>
      </dgm:prSet>
      <dgm:spPr/>
    </dgm:pt>
    <dgm:pt modelId="{6833D107-BE0E-4A19-84F2-5523B7388930}" type="pres">
      <dgm:prSet presAssocID="{CC615316-D2FB-4584-938C-6363E196ABC6}" presName="rootConnector3" presStyleLbl="asst1" presStyleIdx="0" presStyleCnt="9"/>
      <dgm:spPr/>
    </dgm:pt>
    <dgm:pt modelId="{22F9D2D2-480A-4B59-98DA-EA47023F5C43}" type="pres">
      <dgm:prSet presAssocID="{CC615316-D2FB-4584-938C-6363E196ABC6}" presName="hierChild6" presStyleCnt="0"/>
      <dgm:spPr/>
    </dgm:pt>
    <dgm:pt modelId="{3554CCE6-5954-4CD0-A05E-3FDAC2DF43F4}" type="pres">
      <dgm:prSet presAssocID="{CC615316-D2FB-4584-938C-6363E196ABC6}" presName="hierChild7" presStyleCnt="0"/>
      <dgm:spPr/>
    </dgm:pt>
    <dgm:pt modelId="{4DD6B454-87CE-4841-A6AD-6878A89A1C99}" type="pres">
      <dgm:prSet presAssocID="{F2D7E35B-8EAE-429B-882A-EF2731B9B07F}" presName="Name111" presStyleLbl="parChTrans1D2" presStyleIdx="6" presStyleCnt="10"/>
      <dgm:spPr/>
    </dgm:pt>
    <dgm:pt modelId="{0D3515FD-92F6-4BC1-B670-6AE8FF9DD382}" type="pres">
      <dgm:prSet presAssocID="{025D2315-8919-46F9-8DFE-5BEE7288416F}" presName="hierRoot3" presStyleCnt="0">
        <dgm:presLayoutVars>
          <dgm:hierBranch val="init"/>
        </dgm:presLayoutVars>
      </dgm:prSet>
      <dgm:spPr/>
    </dgm:pt>
    <dgm:pt modelId="{1F062129-2DA8-42C0-8C25-F396B95BF2C1}" type="pres">
      <dgm:prSet presAssocID="{025D2315-8919-46F9-8DFE-5BEE7288416F}" presName="rootComposite3" presStyleCnt="0"/>
      <dgm:spPr/>
    </dgm:pt>
    <dgm:pt modelId="{C2757EF8-3F16-4F24-86C4-2E3A8BC8520D}" type="pres">
      <dgm:prSet presAssocID="{025D2315-8919-46F9-8DFE-5BEE7288416F}" presName="rootText3" presStyleLbl="asst1" presStyleIdx="1" presStyleCnt="9" custScaleX="176090" custScaleY="205183" custLinFactY="20708" custLinFactNeighborX="94107" custLinFactNeighborY="100000">
        <dgm:presLayoutVars>
          <dgm:chPref val="3"/>
        </dgm:presLayoutVars>
      </dgm:prSet>
      <dgm:spPr/>
    </dgm:pt>
    <dgm:pt modelId="{0B24907E-83E5-4DEF-9AD9-05047DA7D010}" type="pres">
      <dgm:prSet presAssocID="{025D2315-8919-46F9-8DFE-5BEE7288416F}" presName="rootConnector3" presStyleLbl="asst1" presStyleIdx="1" presStyleCnt="9"/>
      <dgm:spPr/>
    </dgm:pt>
    <dgm:pt modelId="{41FD2E06-E2E7-4070-981D-EC0AEDC9B521}" type="pres">
      <dgm:prSet presAssocID="{025D2315-8919-46F9-8DFE-5BEE7288416F}" presName="hierChild6" presStyleCnt="0"/>
      <dgm:spPr/>
    </dgm:pt>
    <dgm:pt modelId="{D256A283-3DDD-463E-9A88-65CCD9DFAC4E}" type="pres">
      <dgm:prSet presAssocID="{025D2315-8919-46F9-8DFE-5BEE7288416F}" presName="hierChild7" presStyleCnt="0"/>
      <dgm:spPr/>
    </dgm:pt>
    <dgm:pt modelId="{F086DEF3-2D90-4972-91EB-E956FDDF8657}" type="pres">
      <dgm:prSet presAssocID="{2CD4E6FF-D434-4051-A1EF-FD934F717F47}" presName="Name111" presStyleLbl="parChTrans1D2" presStyleIdx="7" presStyleCnt="10"/>
      <dgm:spPr/>
    </dgm:pt>
    <dgm:pt modelId="{4C5DE21A-46C2-4A1E-A70F-C71D2079241F}" type="pres">
      <dgm:prSet presAssocID="{F49E26CC-C729-446F-82FB-DC7F63543CB1}" presName="hierRoot3" presStyleCnt="0">
        <dgm:presLayoutVars>
          <dgm:hierBranch val="init"/>
        </dgm:presLayoutVars>
      </dgm:prSet>
      <dgm:spPr/>
    </dgm:pt>
    <dgm:pt modelId="{FA1F825E-F1BC-47FD-966A-3B4EB9F694A0}" type="pres">
      <dgm:prSet presAssocID="{F49E26CC-C729-446F-82FB-DC7F63543CB1}" presName="rootComposite3" presStyleCnt="0"/>
      <dgm:spPr/>
    </dgm:pt>
    <dgm:pt modelId="{77490FAF-A466-414E-BD4B-C44F7369FDA8}" type="pres">
      <dgm:prSet presAssocID="{F49E26CC-C729-446F-82FB-DC7F63543CB1}" presName="rootText3" presStyleLbl="asst1" presStyleIdx="2" presStyleCnt="9" custScaleX="176090" custScaleY="205183" custLinFactX="200000" custLinFactY="51818" custLinFactNeighborX="204530" custLinFactNeighborY="100000">
        <dgm:presLayoutVars>
          <dgm:chPref val="3"/>
        </dgm:presLayoutVars>
      </dgm:prSet>
      <dgm:spPr/>
    </dgm:pt>
    <dgm:pt modelId="{2B862CBF-E9D7-4AF4-A62D-A12AA5E4B092}" type="pres">
      <dgm:prSet presAssocID="{F49E26CC-C729-446F-82FB-DC7F63543CB1}" presName="rootConnector3" presStyleLbl="asst1" presStyleIdx="2" presStyleCnt="9"/>
      <dgm:spPr/>
    </dgm:pt>
    <dgm:pt modelId="{BC1C6B98-308C-49CC-B2EE-B5BEFE70A1BE}" type="pres">
      <dgm:prSet presAssocID="{F49E26CC-C729-446F-82FB-DC7F63543CB1}" presName="hierChild6" presStyleCnt="0"/>
      <dgm:spPr/>
    </dgm:pt>
    <dgm:pt modelId="{930F87A3-B72A-4539-8262-3535574B12EC}" type="pres">
      <dgm:prSet presAssocID="{F49E26CC-C729-446F-82FB-DC7F63543CB1}" presName="hierChild7" presStyleCnt="0"/>
      <dgm:spPr/>
    </dgm:pt>
    <dgm:pt modelId="{D0F5DDE6-09D6-42C7-990C-8218BB4EB77F}" type="pres">
      <dgm:prSet presAssocID="{003E8D06-9CEF-45E9-9EAC-523A5EB5A251}" presName="Name111" presStyleLbl="parChTrans1D2" presStyleIdx="8" presStyleCnt="10"/>
      <dgm:spPr/>
    </dgm:pt>
    <dgm:pt modelId="{9D734B03-D7BB-4FB2-8205-B56348495229}" type="pres">
      <dgm:prSet presAssocID="{A6149540-B217-4AD6-85FA-B65179C01DFE}" presName="hierRoot3" presStyleCnt="0">
        <dgm:presLayoutVars>
          <dgm:hierBranch val="init"/>
        </dgm:presLayoutVars>
      </dgm:prSet>
      <dgm:spPr/>
    </dgm:pt>
    <dgm:pt modelId="{8ED2CF6B-A81D-4EDD-909A-D7F249BCB0B9}" type="pres">
      <dgm:prSet presAssocID="{A6149540-B217-4AD6-85FA-B65179C01DFE}" presName="rootComposite3" presStyleCnt="0"/>
      <dgm:spPr/>
    </dgm:pt>
    <dgm:pt modelId="{FA8FC418-C3CA-4234-AE8B-AC5B242BE278}" type="pres">
      <dgm:prSet presAssocID="{A6149540-B217-4AD6-85FA-B65179C01DFE}" presName="rootText3" presStyleLbl="asst1" presStyleIdx="3" presStyleCnt="9" custScaleX="176090" custScaleY="205183" custLinFactX="161126" custLinFactY="51818" custLinFactNeighborX="200000" custLinFactNeighborY="100000">
        <dgm:presLayoutVars>
          <dgm:chPref val="3"/>
        </dgm:presLayoutVars>
      </dgm:prSet>
      <dgm:spPr/>
    </dgm:pt>
    <dgm:pt modelId="{464510A7-DFF6-432C-B6F6-C6C6F63F1957}" type="pres">
      <dgm:prSet presAssocID="{A6149540-B217-4AD6-85FA-B65179C01DFE}" presName="rootConnector3" presStyleLbl="asst1" presStyleIdx="3" presStyleCnt="9"/>
      <dgm:spPr/>
    </dgm:pt>
    <dgm:pt modelId="{04AF9F3B-BA40-453F-A2BB-2330F35AC427}" type="pres">
      <dgm:prSet presAssocID="{A6149540-B217-4AD6-85FA-B65179C01DFE}" presName="hierChild6" presStyleCnt="0"/>
      <dgm:spPr/>
    </dgm:pt>
    <dgm:pt modelId="{DBD9D445-A05B-4014-8DA8-E4FAA6989005}" type="pres">
      <dgm:prSet presAssocID="{A6149540-B217-4AD6-85FA-B65179C01DFE}" presName="hierChild7" presStyleCnt="0"/>
      <dgm:spPr/>
    </dgm:pt>
    <dgm:pt modelId="{2622E41D-645A-41E4-8F8E-ED45B06F3B4C}" type="pres">
      <dgm:prSet presAssocID="{5D5A4430-F519-4924-B982-827279C92CF2}" presName="Name111" presStyleLbl="parChTrans1D2" presStyleIdx="9" presStyleCnt="10"/>
      <dgm:spPr/>
    </dgm:pt>
    <dgm:pt modelId="{8D9AA254-CA37-4C2B-9B84-973002F1BCF8}" type="pres">
      <dgm:prSet presAssocID="{94416A45-D5E9-4258-BCED-A43870E66B4C}" presName="hierRoot3" presStyleCnt="0">
        <dgm:presLayoutVars>
          <dgm:hierBranch val="init"/>
        </dgm:presLayoutVars>
      </dgm:prSet>
      <dgm:spPr/>
    </dgm:pt>
    <dgm:pt modelId="{B9F67536-4EC0-4054-9A5D-1DDAFA51D17F}" type="pres">
      <dgm:prSet presAssocID="{94416A45-D5E9-4258-BCED-A43870E66B4C}" presName="rootComposite3" presStyleCnt="0"/>
      <dgm:spPr/>
    </dgm:pt>
    <dgm:pt modelId="{F220C972-438F-4D6A-88B7-DA785683B67F}" type="pres">
      <dgm:prSet presAssocID="{94416A45-D5E9-4258-BCED-A43870E66B4C}" presName="rootText3" presStyleLbl="asst1" presStyleIdx="4" presStyleCnt="9" custScaleX="175699" custScaleY="205183" custLinFactNeighborX="-40680" custLinFactNeighborY="-95365">
        <dgm:presLayoutVars>
          <dgm:chPref val="3"/>
        </dgm:presLayoutVars>
      </dgm:prSet>
      <dgm:spPr/>
    </dgm:pt>
    <dgm:pt modelId="{096EDC3E-3AD5-4CFB-BECD-714521ACBEE1}" type="pres">
      <dgm:prSet presAssocID="{94416A45-D5E9-4258-BCED-A43870E66B4C}" presName="rootConnector3" presStyleLbl="asst1" presStyleIdx="4" presStyleCnt="9"/>
      <dgm:spPr/>
    </dgm:pt>
    <dgm:pt modelId="{2BDD8150-8D1C-4F9F-811C-B2894272FE25}" type="pres">
      <dgm:prSet presAssocID="{94416A45-D5E9-4258-BCED-A43870E66B4C}" presName="hierChild6" presStyleCnt="0"/>
      <dgm:spPr/>
    </dgm:pt>
    <dgm:pt modelId="{E18CF089-3D36-4FC6-9AE7-5ED54BB57F40}" type="pres">
      <dgm:prSet presAssocID="{94416A45-D5E9-4258-BCED-A43870E66B4C}" presName="hierChild7" presStyleCnt="0"/>
      <dgm:spPr/>
    </dgm:pt>
    <dgm:pt modelId="{F0329DE7-71BA-486C-8C31-17B7273BFF93}" type="pres">
      <dgm:prSet presAssocID="{4ECAF762-1E6D-4397-AF88-F38F71D08421}" presName="Name111" presStyleLbl="parChTrans1D3" presStyleIdx="0" presStyleCnt="4"/>
      <dgm:spPr/>
    </dgm:pt>
    <dgm:pt modelId="{9CA672DA-7E01-43D2-8490-581B433BABD0}" type="pres">
      <dgm:prSet presAssocID="{CE73528A-70D6-457A-882B-D07E95E8E4F1}" presName="hierRoot3" presStyleCnt="0">
        <dgm:presLayoutVars>
          <dgm:hierBranch val="init"/>
        </dgm:presLayoutVars>
      </dgm:prSet>
      <dgm:spPr/>
    </dgm:pt>
    <dgm:pt modelId="{FFAF3826-EBAC-4555-9B55-33DFA8500EC9}" type="pres">
      <dgm:prSet presAssocID="{CE73528A-70D6-457A-882B-D07E95E8E4F1}" presName="rootComposite3" presStyleCnt="0"/>
      <dgm:spPr/>
    </dgm:pt>
    <dgm:pt modelId="{62D0C466-9C12-41CD-A999-51F5EAEAD00C}" type="pres">
      <dgm:prSet presAssocID="{CE73528A-70D6-457A-882B-D07E95E8E4F1}" presName="rootText3" presStyleLbl="asst1" presStyleIdx="5" presStyleCnt="9" custScaleX="135551" custScaleY="157099" custLinFactX="-100000" custLinFactNeighborX="-111071" custLinFactNeighborY="39387">
        <dgm:presLayoutVars>
          <dgm:chPref val="3"/>
        </dgm:presLayoutVars>
      </dgm:prSet>
      <dgm:spPr/>
    </dgm:pt>
    <dgm:pt modelId="{E2F2E15B-561B-4EFA-A9BF-D6BAE49A8A4C}" type="pres">
      <dgm:prSet presAssocID="{CE73528A-70D6-457A-882B-D07E95E8E4F1}" presName="rootConnector3" presStyleLbl="asst1" presStyleIdx="5" presStyleCnt="9"/>
      <dgm:spPr/>
    </dgm:pt>
    <dgm:pt modelId="{E905A7EB-46D1-478F-B9A5-837F00D1736D}" type="pres">
      <dgm:prSet presAssocID="{CE73528A-70D6-457A-882B-D07E95E8E4F1}" presName="hierChild6" presStyleCnt="0"/>
      <dgm:spPr/>
    </dgm:pt>
    <dgm:pt modelId="{3857AE24-B122-4810-84FB-9F2A6A8144DE}" type="pres">
      <dgm:prSet presAssocID="{CE73528A-70D6-457A-882B-D07E95E8E4F1}" presName="hierChild7" presStyleCnt="0"/>
      <dgm:spPr/>
    </dgm:pt>
    <dgm:pt modelId="{08C8ED06-0C72-4397-A939-B31277C16469}" type="pres">
      <dgm:prSet presAssocID="{F32CB80E-50FE-4EE3-A97C-C87A034A369B}" presName="Name111" presStyleLbl="parChTrans1D3" presStyleIdx="1" presStyleCnt="4"/>
      <dgm:spPr/>
    </dgm:pt>
    <dgm:pt modelId="{FF1FF1D3-326E-48F0-9A1C-2D3598FC1969}" type="pres">
      <dgm:prSet presAssocID="{C399CBA6-9194-4912-988F-26AB450A754B}" presName="hierRoot3" presStyleCnt="0">
        <dgm:presLayoutVars>
          <dgm:hierBranch val="init"/>
        </dgm:presLayoutVars>
      </dgm:prSet>
      <dgm:spPr/>
    </dgm:pt>
    <dgm:pt modelId="{5520EDA0-B8EA-486F-BBEA-01E78F693FEF}" type="pres">
      <dgm:prSet presAssocID="{C399CBA6-9194-4912-988F-26AB450A754B}" presName="rootComposite3" presStyleCnt="0"/>
      <dgm:spPr/>
    </dgm:pt>
    <dgm:pt modelId="{FFE85F0C-1504-4770-850F-696BB210135F}" type="pres">
      <dgm:prSet presAssocID="{C399CBA6-9194-4912-988F-26AB450A754B}" presName="rootText3" presStyleLbl="asst1" presStyleIdx="6" presStyleCnt="9" custScaleX="135396" custScaleY="157946" custLinFactX="-167622" custLinFactY="195690" custLinFactNeighborX="-200000" custLinFactNeighborY="200000">
        <dgm:presLayoutVars>
          <dgm:chPref val="3"/>
        </dgm:presLayoutVars>
      </dgm:prSet>
      <dgm:spPr/>
    </dgm:pt>
    <dgm:pt modelId="{6A15EB3C-DA3F-47FB-8D50-2ACA750AA1BD}" type="pres">
      <dgm:prSet presAssocID="{C399CBA6-9194-4912-988F-26AB450A754B}" presName="rootConnector3" presStyleLbl="asst1" presStyleIdx="6" presStyleCnt="9"/>
      <dgm:spPr/>
    </dgm:pt>
    <dgm:pt modelId="{59244352-E6AC-4B33-91EE-9EBF5B93E7CF}" type="pres">
      <dgm:prSet presAssocID="{C399CBA6-9194-4912-988F-26AB450A754B}" presName="hierChild6" presStyleCnt="0"/>
      <dgm:spPr/>
    </dgm:pt>
    <dgm:pt modelId="{EA89A915-72A8-48DD-84E9-43C4C17C4BC6}" type="pres">
      <dgm:prSet presAssocID="{C399CBA6-9194-4912-988F-26AB450A754B}" presName="hierChild7" presStyleCnt="0"/>
      <dgm:spPr/>
    </dgm:pt>
    <dgm:pt modelId="{C60A8C53-AD26-49A3-8885-11725008BDFD}" type="pres">
      <dgm:prSet presAssocID="{02A2A8F9-7471-4172-B99C-C27F9233254D}" presName="Name111" presStyleLbl="parChTrans1D3" presStyleIdx="2" presStyleCnt="4"/>
      <dgm:spPr/>
    </dgm:pt>
    <dgm:pt modelId="{787A579F-EF8F-4607-86AB-0DF62746BE0B}" type="pres">
      <dgm:prSet presAssocID="{C44577AD-D1B6-44CD-82D3-7F3B4A185DD9}" presName="hierRoot3" presStyleCnt="0">
        <dgm:presLayoutVars>
          <dgm:hierBranch val="init"/>
        </dgm:presLayoutVars>
      </dgm:prSet>
      <dgm:spPr/>
    </dgm:pt>
    <dgm:pt modelId="{EC37A1F4-363F-45C9-A0B2-30E21319DBD0}" type="pres">
      <dgm:prSet presAssocID="{C44577AD-D1B6-44CD-82D3-7F3B4A185DD9}" presName="rootComposite3" presStyleCnt="0"/>
      <dgm:spPr/>
    </dgm:pt>
    <dgm:pt modelId="{6BD3DFB3-C030-4A48-9696-C4824237A5D7}" type="pres">
      <dgm:prSet presAssocID="{C44577AD-D1B6-44CD-82D3-7F3B4A185DD9}" presName="rootText3" presStyleLbl="asst1" presStyleIdx="7" presStyleCnt="9" custScaleX="135396" custScaleY="157946" custLinFactX="-100000" custLinFactY="-137214" custLinFactNeighborX="-111071" custLinFactNeighborY="-200000">
        <dgm:presLayoutVars>
          <dgm:chPref val="3"/>
        </dgm:presLayoutVars>
      </dgm:prSet>
      <dgm:spPr/>
    </dgm:pt>
    <dgm:pt modelId="{D0440337-46E8-4DC6-AF3F-BE0A461AB68A}" type="pres">
      <dgm:prSet presAssocID="{C44577AD-D1B6-44CD-82D3-7F3B4A185DD9}" presName="rootConnector3" presStyleLbl="asst1" presStyleIdx="7" presStyleCnt="9"/>
      <dgm:spPr/>
    </dgm:pt>
    <dgm:pt modelId="{EEE38D4D-9504-4873-A845-C9A4AAC2C97B}" type="pres">
      <dgm:prSet presAssocID="{C44577AD-D1B6-44CD-82D3-7F3B4A185DD9}" presName="hierChild6" presStyleCnt="0"/>
      <dgm:spPr/>
    </dgm:pt>
    <dgm:pt modelId="{9B6C38BF-2499-4E76-A5CC-7AE0FFF02A2F}" type="pres">
      <dgm:prSet presAssocID="{C44577AD-D1B6-44CD-82D3-7F3B4A185DD9}" presName="hierChild7" presStyleCnt="0"/>
      <dgm:spPr/>
    </dgm:pt>
    <dgm:pt modelId="{9E68017A-37A9-4CD8-A832-9FE25F650F63}" type="pres">
      <dgm:prSet presAssocID="{D08392D3-A744-423B-AC3A-66B029E99464}" presName="Name111" presStyleLbl="parChTrans1D3" presStyleIdx="3" presStyleCnt="4"/>
      <dgm:spPr/>
    </dgm:pt>
    <dgm:pt modelId="{3D2FE7E5-6003-4B00-8AB5-4A4922DD4552}" type="pres">
      <dgm:prSet presAssocID="{688E679D-16D2-4722-82D6-E4E784AA0090}" presName="hierRoot3" presStyleCnt="0">
        <dgm:presLayoutVars>
          <dgm:hierBranch val="init"/>
        </dgm:presLayoutVars>
      </dgm:prSet>
      <dgm:spPr/>
    </dgm:pt>
    <dgm:pt modelId="{541568B4-84F7-495A-BAD3-C0A42FCC5046}" type="pres">
      <dgm:prSet presAssocID="{688E679D-16D2-4722-82D6-E4E784AA0090}" presName="rootComposite3" presStyleCnt="0"/>
      <dgm:spPr/>
    </dgm:pt>
    <dgm:pt modelId="{57458594-8BE0-42FA-8F54-B6D0936971D4}" type="pres">
      <dgm:prSet presAssocID="{688E679D-16D2-4722-82D6-E4E784AA0090}" presName="rootText3" presStyleLbl="asst1" presStyleIdx="8" presStyleCnt="9" custScaleX="135396" custScaleY="157946" custLinFactX="-167622" custLinFactNeighborX="-200000" custLinFactNeighborY="16095">
        <dgm:presLayoutVars>
          <dgm:chPref val="3"/>
        </dgm:presLayoutVars>
      </dgm:prSet>
      <dgm:spPr/>
    </dgm:pt>
    <dgm:pt modelId="{7854132D-888A-4880-8183-7F68732B33ED}" type="pres">
      <dgm:prSet presAssocID="{688E679D-16D2-4722-82D6-E4E784AA0090}" presName="rootConnector3" presStyleLbl="asst1" presStyleIdx="8" presStyleCnt="9"/>
      <dgm:spPr/>
    </dgm:pt>
    <dgm:pt modelId="{3CC371F0-DDF9-4DD0-8A31-07B5738059FD}" type="pres">
      <dgm:prSet presAssocID="{688E679D-16D2-4722-82D6-E4E784AA0090}" presName="hierChild6" presStyleCnt="0"/>
      <dgm:spPr/>
    </dgm:pt>
    <dgm:pt modelId="{04498303-4B9A-4C7F-8193-02554CACE690}" type="pres">
      <dgm:prSet presAssocID="{688E679D-16D2-4722-82D6-E4E784AA0090}" presName="hierChild7" presStyleCnt="0"/>
      <dgm:spPr/>
    </dgm:pt>
  </dgm:ptLst>
  <dgm:cxnLst>
    <dgm:cxn modelId="{E7536E02-A6DB-4718-9C03-BB87AFAE200F}" type="presOf" srcId="{94416A45-D5E9-4258-BCED-A43870E66B4C}" destId="{F220C972-438F-4D6A-88B7-DA785683B67F}" srcOrd="0" destOrd="0" presId="urn:microsoft.com/office/officeart/2005/8/layout/orgChart1"/>
    <dgm:cxn modelId="{455FBB0A-BEEA-401E-BF4B-23146BDF5DE6}" type="presOf" srcId="{C44577AD-D1B6-44CD-82D3-7F3B4A185DD9}" destId="{D0440337-46E8-4DC6-AF3F-BE0A461AB68A}" srcOrd="1" destOrd="0" presId="urn:microsoft.com/office/officeart/2005/8/layout/orgChart1"/>
    <dgm:cxn modelId="{8D9D5C0D-7BA9-4234-958F-F87A097C3D9A}" type="presOf" srcId="{94416A45-D5E9-4258-BCED-A43870E66B4C}" destId="{096EDC3E-3AD5-4CFB-BECD-714521ACBEE1}" srcOrd="1" destOrd="0" presId="urn:microsoft.com/office/officeart/2005/8/layout/orgChart1"/>
    <dgm:cxn modelId="{2B95C30D-A9B8-4BFE-9F75-FF073F7D6F06}" type="presOf" srcId="{3B3E6C89-1E12-4102-807F-7751BC4C2CEB}" destId="{1CD2FE86-A4D3-4DF5-A230-0C6349823F31}" srcOrd="1" destOrd="0" presId="urn:microsoft.com/office/officeart/2005/8/layout/orgChart1"/>
    <dgm:cxn modelId="{42A39011-70FB-429A-8E97-1C7CF07D4DD7}" type="presOf" srcId="{9BE910AE-93FF-4B93-ACA1-B49D16809426}" destId="{5B76C82F-27F8-4001-9CC8-1AD8ED39E676}" srcOrd="0" destOrd="0" presId="urn:microsoft.com/office/officeart/2005/8/layout/orgChart1"/>
    <dgm:cxn modelId="{717B1812-A92B-4981-9AD8-C197F7DBFE91}" type="presOf" srcId="{F2D7E35B-8EAE-429B-882A-EF2731B9B07F}" destId="{4DD6B454-87CE-4841-A6AD-6878A89A1C99}" srcOrd="0" destOrd="0" presId="urn:microsoft.com/office/officeart/2005/8/layout/orgChart1"/>
    <dgm:cxn modelId="{1319BF14-FB8F-46D2-ACE5-0B1A1128C310}" srcId="{C88B8BA7-D682-4036-AED5-8EEAC209CA26}" destId="{6CDC65BE-012B-42CF-886A-A3A0EB5B6575}" srcOrd="9" destOrd="0" parTransId="{9BE910AE-93FF-4B93-ACA1-B49D16809426}" sibTransId="{F5D41C3B-CBD6-4C51-94EC-2117CC88F9B4}"/>
    <dgm:cxn modelId="{5A16F914-24CD-469B-BD59-DFD0AA12C0E2}" type="presOf" srcId="{EFF67155-F8BE-4D09-A18E-38AFA9746AF4}" destId="{330273CA-F759-4A60-AFDD-C65BC9D5FA17}" srcOrd="0" destOrd="0" presId="urn:microsoft.com/office/officeart/2005/8/layout/orgChart1"/>
    <dgm:cxn modelId="{7C69CB1A-8847-4E6F-A2E4-823754CAC9AC}" type="presOf" srcId="{7BD18FCC-EC79-4314-B31B-997511F40530}" destId="{9E376A3A-78B2-407F-85AF-72DE2DDB8567}" srcOrd="0" destOrd="0" presId="urn:microsoft.com/office/officeart/2005/8/layout/orgChart1"/>
    <dgm:cxn modelId="{BBB3EA1E-FD6C-4C9A-91F9-820473311A4B}" type="presOf" srcId="{6CDC65BE-012B-42CF-886A-A3A0EB5B6575}" destId="{61553B2B-4FDC-4B2D-BA29-C52E932F355F}" srcOrd="1" destOrd="0" presId="urn:microsoft.com/office/officeart/2005/8/layout/orgChart1"/>
    <dgm:cxn modelId="{E526A12F-595D-48AE-9C07-77FCD0B9BA21}" srcId="{C88B8BA7-D682-4036-AED5-8EEAC209CA26}" destId="{93100E0B-39BD-4025-AE13-49D4EB6E54EF}" srcOrd="7" destOrd="0" parTransId="{7BD18FCC-EC79-4314-B31B-997511F40530}" sibTransId="{D2F5A42C-BD5A-4856-AD1D-9A9CE4270F23}"/>
    <dgm:cxn modelId="{3AC69733-0534-4664-8F4C-27E07A50D38E}" type="presOf" srcId="{CE73528A-70D6-457A-882B-D07E95E8E4F1}" destId="{62D0C466-9C12-41CD-A999-51F5EAEAD00C}" srcOrd="0" destOrd="0" presId="urn:microsoft.com/office/officeart/2005/8/layout/orgChart1"/>
    <dgm:cxn modelId="{77E10B36-95D4-481B-AFD1-7EF21A03D8E3}" type="presOf" srcId="{A6149540-B217-4AD6-85FA-B65179C01DFE}" destId="{464510A7-DFF6-432C-B6F6-C6C6F63F1957}" srcOrd="1" destOrd="0" presId="urn:microsoft.com/office/officeart/2005/8/layout/orgChart1"/>
    <dgm:cxn modelId="{34209B37-CB6B-4FB9-9056-C93C0A476185}" srcId="{C88B8BA7-D682-4036-AED5-8EEAC209CA26}" destId="{A6149540-B217-4AD6-85FA-B65179C01DFE}" srcOrd="3" destOrd="0" parTransId="{003E8D06-9CEF-45E9-9EAC-523A5EB5A251}" sibTransId="{436E4E64-FAA0-4E0C-B834-A02C8D83C8F9}"/>
    <dgm:cxn modelId="{F65E4942-45BB-45D8-B512-B33C94F51679}" type="presOf" srcId="{21FF6B4C-8D1F-41A6-8B4E-07EC5BB84F76}" destId="{C49E2B5E-2C1E-4BA5-8342-99028566A94C}" srcOrd="1" destOrd="0" presId="urn:microsoft.com/office/officeart/2005/8/layout/orgChart1"/>
    <dgm:cxn modelId="{3688A245-EF00-45D3-B21D-4C20226997D8}" type="presOf" srcId="{C399CBA6-9194-4912-988F-26AB450A754B}" destId="{6A15EB3C-DA3F-47FB-8D50-2ACA750AA1BD}" srcOrd="1" destOrd="0" presId="urn:microsoft.com/office/officeart/2005/8/layout/orgChart1"/>
    <dgm:cxn modelId="{8EE21746-4FE8-4CC0-B2F5-0D6EED476FB1}" type="presOf" srcId="{5D5A4430-F519-4924-B982-827279C92CF2}" destId="{2622E41D-645A-41E4-8F8E-ED45B06F3B4C}" srcOrd="0" destOrd="0" presId="urn:microsoft.com/office/officeart/2005/8/layout/orgChart1"/>
    <dgm:cxn modelId="{BB2B4B46-DE28-4D96-97C4-E29B1D12AE5B}" srcId="{C88B8BA7-D682-4036-AED5-8EEAC209CA26}" destId="{94416A45-D5E9-4258-BCED-A43870E66B4C}" srcOrd="4" destOrd="0" parTransId="{5D5A4430-F519-4924-B982-827279C92CF2}" sibTransId="{A53CA487-34EF-4A5F-BAAB-802672E7C9C6}"/>
    <dgm:cxn modelId="{34056949-7C94-4CB0-8DF0-89229A317B27}" srcId="{94416A45-D5E9-4258-BCED-A43870E66B4C}" destId="{688E679D-16D2-4722-82D6-E4E784AA0090}" srcOrd="3" destOrd="0" parTransId="{D08392D3-A744-423B-AC3A-66B029E99464}" sibTransId="{18B0BA1F-4265-4427-BB1C-F45D025AD7BF}"/>
    <dgm:cxn modelId="{D33D664C-86A0-436E-A770-00B37ED6A0B6}" type="presOf" srcId="{688E679D-16D2-4722-82D6-E4E784AA0090}" destId="{57458594-8BE0-42FA-8F54-B6D0936971D4}" srcOrd="0" destOrd="0" presId="urn:microsoft.com/office/officeart/2005/8/layout/orgChart1"/>
    <dgm:cxn modelId="{357B3750-11D2-41B1-96AF-60A310C1FFF3}" type="presOf" srcId="{0A35411C-BE29-4E40-ACDF-527E57EF20DC}" destId="{49C028D8-3E20-4935-B14E-869D01E922A6}" srcOrd="0" destOrd="0" presId="urn:microsoft.com/office/officeart/2005/8/layout/orgChart1"/>
    <dgm:cxn modelId="{15916350-9DF5-4A4C-A8D9-EAFDFCED8F77}" srcId="{94416A45-D5E9-4258-BCED-A43870E66B4C}" destId="{CE73528A-70D6-457A-882B-D07E95E8E4F1}" srcOrd="0" destOrd="0" parTransId="{4ECAF762-1E6D-4397-AF88-F38F71D08421}" sibTransId="{333E1E0F-6AF9-45AC-941C-8B841F4968D3}"/>
    <dgm:cxn modelId="{6EE9EF54-B6F3-44AA-B029-5DEC7FEED970}" type="presOf" srcId="{F49E26CC-C729-446F-82FB-DC7F63543CB1}" destId="{77490FAF-A466-414E-BD4B-C44F7369FDA8}" srcOrd="0" destOrd="0" presId="urn:microsoft.com/office/officeart/2005/8/layout/orgChart1"/>
    <dgm:cxn modelId="{17C28F57-799A-448C-AD52-8F2A6DD7C992}" type="presOf" srcId="{C88B8BA7-D682-4036-AED5-8EEAC209CA26}" destId="{2C2A92D6-9E78-4B8A-AF7B-9D614BEBD156}" srcOrd="0" destOrd="0" presId="urn:microsoft.com/office/officeart/2005/8/layout/orgChart1"/>
    <dgm:cxn modelId="{7AFA3263-1BE3-4E64-B0AF-1DFFEFAA4AA6}" type="presOf" srcId="{A6149540-B217-4AD6-85FA-B65179C01DFE}" destId="{FA8FC418-C3CA-4234-AE8B-AC5B242BE278}" srcOrd="0" destOrd="0" presId="urn:microsoft.com/office/officeart/2005/8/layout/orgChart1"/>
    <dgm:cxn modelId="{F0E8CB7D-AA37-4199-830F-710E78D3A595}" type="presOf" srcId="{21FF6B4C-8D1F-41A6-8B4E-07EC5BB84F76}" destId="{8BD91534-4BD6-41E4-AFA4-16BF850282C0}" srcOrd="0" destOrd="0" presId="urn:microsoft.com/office/officeart/2005/8/layout/orgChart1"/>
    <dgm:cxn modelId="{C4DB8C7E-7599-430D-8D99-7E18897D8EE6}" type="presOf" srcId="{4ECAF762-1E6D-4397-AF88-F38F71D08421}" destId="{F0329DE7-71BA-486C-8C31-17B7273BFF93}" srcOrd="0" destOrd="0" presId="urn:microsoft.com/office/officeart/2005/8/layout/orgChart1"/>
    <dgm:cxn modelId="{F8D5148A-BFD9-4A68-8FCC-9A504BCB445C}" type="presOf" srcId="{025D2315-8919-46F9-8DFE-5BEE7288416F}" destId="{C2757EF8-3F16-4F24-86C4-2E3A8BC8520D}" srcOrd="0" destOrd="0" presId="urn:microsoft.com/office/officeart/2005/8/layout/orgChart1"/>
    <dgm:cxn modelId="{5C99538A-47D5-42EC-9AAC-E92E647BED5B}" type="presOf" srcId="{CC615316-D2FB-4584-938C-6363E196ABC6}" destId="{6833D107-BE0E-4A19-84F2-5523B7388930}" srcOrd="1" destOrd="0" presId="urn:microsoft.com/office/officeart/2005/8/layout/orgChart1"/>
    <dgm:cxn modelId="{8E44078C-53D7-4F88-B5C7-001F5D4CE97D}" type="presOf" srcId="{688E679D-16D2-4722-82D6-E4E784AA0090}" destId="{7854132D-888A-4880-8183-7F68732B33ED}" srcOrd="1" destOrd="0" presId="urn:microsoft.com/office/officeart/2005/8/layout/orgChart1"/>
    <dgm:cxn modelId="{B68D2B8E-CFBD-4FE9-945E-A777006A01CE}" srcId="{94416A45-D5E9-4258-BCED-A43870E66B4C}" destId="{C399CBA6-9194-4912-988F-26AB450A754B}" srcOrd="1" destOrd="0" parTransId="{F32CB80E-50FE-4EE3-A97C-C87A034A369B}" sibTransId="{22F0A9F6-96B6-4800-BF06-107E8BD2B537}"/>
    <dgm:cxn modelId="{AC763E95-38EA-4577-962C-1CDCAE958366}" srcId="{C88B8BA7-D682-4036-AED5-8EEAC209CA26}" destId="{21FF6B4C-8D1F-41A6-8B4E-07EC5BB84F76}" srcOrd="5" destOrd="0" parTransId="{FF65FD46-28B0-4449-95F5-A914DAB9F669}" sibTransId="{2444C378-09E7-4B33-BAF2-B238DE19E73F}"/>
    <dgm:cxn modelId="{3841F296-F55C-4ADD-A99C-DCA840807FCD}" srcId="{C88B8BA7-D682-4036-AED5-8EEAC209CA26}" destId="{F49E26CC-C729-446F-82FB-DC7F63543CB1}" srcOrd="2" destOrd="0" parTransId="{2CD4E6FF-D434-4051-A1EF-FD934F717F47}" sibTransId="{46078605-029E-465B-AA91-5127EF48792E}"/>
    <dgm:cxn modelId="{F5CDEF97-9925-484E-88F5-6C680DFF5AC6}" type="presOf" srcId="{63C3B255-25A8-4C48-8BFB-44DE53C78EA4}" destId="{E41A8F8F-60D8-46E5-A579-A17C5FE716A6}" srcOrd="0" destOrd="0" presId="urn:microsoft.com/office/officeart/2005/8/layout/orgChart1"/>
    <dgm:cxn modelId="{53B96F98-EFCF-4AEB-BFC3-6F01DEFFFB70}" srcId="{C88B8BA7-D682-4036-AED5-8EEAC209CA26}" destId="{025D2315-8919-46F9-8DFE-5BEE7288416F}" srcOrd="1" destOrd="0" parTransId="{F2D7E35B-8EAE-429B-882A-EF2731B9B07F}" sibTransId="{E0184D5F-8F3F-467E-96E0-30D00B354E3B}"/>
    <dgm:cxn modelId="{71EE9D9A-9A28-47C8-B2DC-29761CE84BEC}" type="presOf" srcId="{93100E0B-39BD-4025-AE13-49D4EB6E54EF}" destId="{C926CB61-238B-4A2B-81E9-EF1FF2145D67}" srcOrd="1" destOrd="0" presId="urn:microsoft.com/office/officeart/2005/8/layout/orgChart1"/>
    <dgm:cxn modelId="{24FD5B9D-A96E-4A96-81FB-03D1E182A4AB}" type="presOf" srcId="{02A2A8F9-7471-4172-B99C-C27F9233254D}" destId="{C60A8C53-AD26-49A3-8885-11725008BDFD}" srcOrd="0" destOrd="0" presId="urn:microsoft.com/office/officeart/2005/8/layout/orgChart1"/>
    <dgm:cxn modelId="{9BCDE09D-42C5-420F-8A33-4336A822836A}" type="presOf" srcId="{F32CB80E-50FE-4EE3-A97C-C87A034A369B}" destId="{08C8ED06-0C72-4397-A939-B31277C16469}" srcOrd="0" destOrd="0" presId="urn:microsoft.com/office/officeart/2005/8/layout/orgChart1"/>
    <dgm:cxn modelId="{93AF28A1-A51B-46AB-A158-5D2AD43485D8}" type="presOf" srcId="{CE73528A-70D6-457A-882B-D07E95E8E4F1}" destId="{E2F2E15B-561B-4EFA-A9BF-D6BAE49A8A4C}" srcOrd="1" destOrd="0" presId="urn:microsoft.com/office/officeart/2005/8/layout/orgChart1"/>
    <dgm:cxn modelId="{1D56BDA3-C531-4213-9404-C78B2DC7C747}" srcId="{C88B8BA7-D682-4036-AED5-8EEAC209CA26}" destId="{CC615316-D2FB-4584-938C-6363E196ABC6}" srcOrd="0" destOrd="0" parTransId="{EFF67155-F8BE-4D09-A18E-38AFA9746AF4}" sibTransId="{2B5F2237-1C14-413A-9804-32360C4CF7B6}"/>
    <dgm:cxn modelId="{35C88BA4-936C-41B8-AAFB-380B64DBF791}" type="presOf" srcId="{C44577AD-D1B6-44CD-82D3-7F3B4A185DD9}" destId="{6BD3DFB3-C030-4A48-9696-C4824237A5D7}" srcOrd="0" destOrd="0" presId="urn:microsoft.com/office/officeart/2005/8/layout/orgChart1"/>
    <dgm:cxn modelId="{CCC3A8A7-F58F-420C-AC60-9F7BBFD5F8A6}" srcId="{C88B8BA7-D682-4036-AED5-8EEAC209CA26}" destId="{3B3E6C89-1E12-4102-807F-7751BC4C2CEB}" srcOrd="8" destOrd="0" parTransId="{0A35411C-BE29-4E40-ACDF-527E57EF20DC}" sibTransId="{04A07481-C034-4681-ACEC-ACE4E766CCB8}"/>
    <dgm:cxn modelId="{B65D0DB4-0483-416D-AC86-FA173490E8DA}" type="presOf" srcId="{5D1BBCF7-B0F5-4F00-9260-12D4B5110BD4}" destId="{6E4625B5-BB1B-42C1-9206-FEDCBEB0F245}" srcOrd="0" destOrd="0" presId="urn:microsoft.com/office/officeart/2005/8/layout/orgChart1"/>
    <dgm:cxn modelId="{2B55A2B4-D739-44C6-A432-DDE965D14C84}" type="presOf" srcId="{003E8D06-9CEF-45E9-9EAC-523A5EB5A251}" destId="{D0F5DDE6-09D6-42C7-990C-8218BB4EB77F}" srcOrd="0" destOrd="0" presId="urn:microsoft.com/office/officeart/2005/8/layout/orgChart1"/>
    <dgm:cxn modelId="{D9761AB5-CE6C-41E5-80D4-032098840361}" type="presOf" srcId="{E0A9BD98-D416-4128-8F3C-E4ABA48D5D80}" destId="{E7147B61-57D2-47CB-9999-F518D37B885C}" srcOrd="1" destOrd="0" presId="urn:microsoft.com/office/officeart/2005/8/layout/orgChart1"/>
    <dgm:cxn modelId="{89F6D6B8-CCBE-413E-A240-E3105738B69D}" srcId="{C88B8BA7-D682-4036-AED5-8EEAC209CA26}" destId="{E0A9BD98-D416-4128-8F3C-E4ABA48D5D80}" srcOrd="6" destOrd="0" parTransId="{5D1BBCF7-B0F5-4F00-9260-12D4B5110BD4}" sibTransId="{44E0BFDD-2618-478B-A1E6-2492744B16CC}"/>
    <dgm:cxn modelId="{227407BA-477D-49F8-815F-62AE590955E3}" type="presOf" srcId="{C88B8BA7-D682-4036-AED5-8EEAC209CA26}" destId="{47DA76AC-932C-430C-AAE0-F416565FB160}" srcOrd="1" destOrd="0" presId="urn:microsoft.com/office/officeart/2005/8/layout/orgChart1"/>
    <dgm:cxn modelId="{1C6047C7-CD72-4672-BA11-839786D00A00}" srcId="{63C3B255-25A8-4C48-8BFB-44DE53C78EA4}" destId="{C88B8BA7-D682-4036-AED5-8EEAC209CA26}" srcOrd="0" destOrd="0" parTransId="{4327F813-F9AB-4AE3-AB0C-8E482F9AC5B1}" sibTransId="{E77D0E85-7500-4CB7-A4BE-BA5F44380B93}"/>
    <dgm:cxn modelId="{AF5821CD-22E6-4074-81A9-8CDAAC3341B0}" type="presOf" srcId="{F49E26CC-C729-446F-82FB-DC7F63543CB1}" destId="{2B862CBF-E9D7-4AF4-A62D-A12AA5E4B092}" srcOrd="1" destOrd="0" presId="urn:microsoft.com/office/officeart/2005/8/layout/orgChart1"/>
    <dgm:cxn modelId="{57D5B1CD-E271-4946-8A9B-7186DC65B6B6}" type="presOf" srcId="{2CD4E6FF-D434-4051-A1EF-FD934F717F47}" destId="{F086DEF3-2D90-4972-91EB-E956FDDF8657}" srcOrd="0" destOrd="0" presId="urn:microsoft.com/office/officeart/2005/8/layout/orgChart1"/>
    <dgm:cxn modelId="{A62FF8D5-10D1-4808-B1B4-C172514813EF}" srcId="{94416A45-D5E9-4258-BCED-A43870E66B4C}" destId="{C44577AD-D1B6-44CD-82D3-7F3B4A185DD9}" srcOrd="2" destOrd="0" parTransId="{02A2A8F9-7471-4172-B99C-C27F9233254D}" sibTransId="{40A557DF-1902-4336-860F-3BFEBB4F728A}"/>
    <dgm:cxn modelId="{C947E2D8-1CB5-4A65-8D16-F58816B3BF9D}" type="presOf" srcId="{93100E0B-39BD-4025-AE13-49D4EB6E54EF}" destId="{9D49B4C3-25F7-4214-910E-6B2186F4A2D2}" srcOrd="0" destOrd="0" presId="urn:microsoft.com/office/officeart/2005/8/layout/orgChart1"/>
    <dgm:cxn modelId="{4CC389D9-6422-4DDF-A3D7-1AE0F1907FE0}" type="presOf" srcId="{6CDC65BE-012B-42CF-886A-A3A0EB5B6575}" destId="{80033751-AB4C-46BC-B164-7665159FCBAB}" srcOrd="0" destOrd="0" presId="urn:microsoft.com/office/officeart/2005/8/layout/orgChart1"/>
    <dgm:cxn modelId="{6E2640E0-D9F9-439E-97D3-47DF3AF8AE6D}" type="presOf" srcId="{D08392D3-A744-423B-AC3A-66B029E99464}" destId="{9E68017A-37A9-4CD8-A832-9FE25F650F63}" srcOrd="0" destOrd="0" presId="urn:microsoft.com/office/officeart/2005/8/layout/orgChart1"/>
    <dgm:cxn modelId="{0F8207E1-ACB8-4BA8-A9A0-2302D82F20A4}" type="presOf" srcId="{CC615316-D2FB-4584-938C-6363E196ABC6}" destId="{3E2AB3B6-6138-48A9-AF58-653EBE8C6C12}" srcOrd="0" destOrd="0" presId="urn:microsoft.com/office/officeart/2005/8/layout/orgChart1"/>
    <dgm:cxn modelId="{DF2885EB-B9DD-40A4-B178-ECC42A06E75D}" type="presOf" srcId="{E0A9BD98-D416-4128-8F3C-E4ABA48D5D80}" destId="{D7C2ED30-C20B-4336-B191-BF699B5C4973}" srcOrd="0" destOrd="0" presId="urn:microsoft.com/office/officeart/2005/8/layout/orgChart1"/>
    <dgm:cxn modelId="{AC4B8BF3-D661-40E3-B575-7412BC0C08DF}" type="presOf" srcId="{3B3E6C89-1E12-4102-807F-7751BC4C2CEB}" destId="{7D485066-F5BA-434A-A229-D59B25218679}" srcOrd="0" destOrd="0" presId="urn:microsoft.com/office/officeart/2005/8/layout/orgChart1"/>
    <dgm:cxn modelId="{6C63BBF3-F67E-4C7D-B284-A7F8F926D680}" type="presOf" srcId="{025D2315-8919-46F9-8DFE-5BEE7288416F}" destId="{0B24907E-83E5-4DEF-9AD9-05047DA7D010}" srcOrd="1" destOrd="0" presId="urn:microsoft.com/office/officeart/2005/8/layout/orgChart1"/>
    <dgm:cxn modelId="{610EF0F9-2906-4787-B64B-EF4BB5FAE7BA}" type="presOf" srcId="{C399CBA6-9194-4912-988F-26AB450A754B}" destId="{FFE85F0C-1504-4770-850F-696BB210135F}" srcOrd="0" destOrd="0" presId="urn:microsoft.com/office/officeart/2005/8/layout/orgChart1"/>
    <dgm:cxn modelId="{209939FC-3072-4883-A4FA-3F98AA3C3ACA}" type="presOf" srcId="{FF65FD46-28B0-4449-95F5-A914DAB9F669}" destId="{6E0044D0-E601-4381-B701-36A17B3C6E52}" srcOrd="0" destOrd="0" presId="urn:microsoft.com/office/officeart/2005/8/layout/orgChart1"/>
    <dgm:cxn modelId="{AE15008A-4E1E-4273-B652-A716FB55DE7A}" type="presParOf" srcId="{E41A8F8F-60D8-46E5-A579-A17C5FE716A6}" destId="{0BE280D1-7633-44C1-941E-4711F4F1D550}" srcOrd="0" destOrd="0" presId="urn:microsoft.com/office/officeart/2005/8/layout/orgChart1"/>
    <dgm:cxn modelId="{98AB25FB-1BDE-4B12-A11D-AE2556A71245}" type="presParOf" srcId="{0BE280D1-7633-44C1-941E-4711F4F1D550}" destId="{B84305C8-7BCE-4FDF-AE59-E3544221E16A}" srcOrd="0" destOrd="0" presId="urn:microsoft.com/office/officeart/2005/8/layout/orgChart1"/>
    <dgm:cxn modelId="{23584D34-428F-4C23-9829-B280E5D13F46}" type="presParOf" srcId="{B84305C8-7BCE-4FDF-AE59-E3544221E16A}" destId="{2C2A92D6-9E78-4B8A-AF7B-9D614BEBD156}" srcOrd="0" destOrd="0" presId="urn:microsoft.com/office/officeart/2005/8/layout/orgChart1"/>
    <dgm:cxn modelId="{5CC87BF1-723E-4D48-AF48-19B9C830715A}" type="presParOf" srcId="{B84305C8-7BCE-4FDF-AE59-E3544221E16A}" destId="{47DA76AC-932C-430C-AAE0-F416565FB160}" srcOrd="1" destOrd="0" presId="urn:microsoft.com/office/officeart/2005/8/layout/orgChart1"/>
    <dgm:cxn modelId="{FB9AF8B3-3B84-49AC-BA7C-C291DFC670F7}" type="presParOf" srcId="{0BE280D1-7633-44C1-941E-4711F4F1D550}" destId="{0D45780D-0D60-47D3-A4A4-4B6A24FBC468}" srcOrd="1" destOrd="0" presId="urn:microsoft.com/office/officeart/2005/8/layout/orgChart1"/>
    <dgm:cxn modelId="{D331BB16-1661-4173-B51F-C51DBA14F7EC}" type="presParOf" srcId="{0D45780D-0D60-47D3-A4A4-4B6A24FBC468}" destId="{6E0044D0-E601-4381-B701-36A17B3C6E52}" srcOrd="0" destOrd="0" presId="urn:microsoft.com/office/officeart/2005/8/layout/orgChart1"/>
    <dgm:cxn modelId="{E3813F06-2556-485D-8955-9C64D61AB1D1}" type="presParOf" srcId="{0D45780D-0D60-47D3-A4A4-4B6A24FBC468}" destId="{45DF5952-B6C4-469E-9085-63543081ABF0}" srcOrd="1" destOrd="0" presId="urn:microsoft.com/office/officeart/2005/8/layout/orgChart1"/>
    <dgm:cxn modelId="{B2060DF4-F496-408A-81F0-A67D6E40E97F}" type="presParOf" srcId="{45DF5952-B6C4-469E-9085-63543081ABF0}" destId="{9292F3C4-8F32-4FB8-BBB2-4281D78E5E2E}" srcOrd="0" destOrd="0" presId="urn:microsoft.com/office/officeart/2005/8/layout/orgChart1"/>
    <dgm:cxn modelId="{CC8C6C2B-82E5-4F6B-AA14-A4C2116C2F37}" type="presParOf" srcId="{9292F3C4-8F32-4FB8-BBB2-4281D78E5E2E}" destId="{8BD91534-4BD6-41E4-AFA4-16BF850282C0}" srcOrd="0" destOrd="0" presId="urn:microsoft.com/office/officeart/2005/8/layout/orgChart1"/>
    <dgm:cxn modelId="{6057C9EB-58D0-49CB-9576-CEDF9FCD2280}" type="presParOf" srcId="{9292F3C4-8F32-4FB8-BBB2-4281D78E5E2E}" destId="{C49E2B5E-2C1E-4BA5-8342-99028566A94C}" srcOrd="1" destOrd="0" presId="urn:microsoft.com/office/officeart/2005/8/layout/orgChart1"/>
    <dgm:cxn modelId="{D4FB6D5E-AD25-4FAA-9B84-71376828C4B2}" type="presParOf" srcId="{45DF5952-B6C4-469E-9085-63543081ABF0}" destId="{DF41B924-4BE5-44EF-9F95-7D90675A7C39}" srcOrd="1" destOrd="0" presId="urn:microsoft.com/office/officeart/2005/8/layout/orgChart1"/>
    <dgm:cxn modelId="{0A472265-44B4-4FD7-9CE1-E5870840DE39}" type="presParOf" srcId="{45DF5952-B6C4-469E-9085-63543081ABF0}" destId="{865B9EA0-B469-49FF-AB8A-CFA206DEC9F9}" srcOrd="2" destOrd="0" presId="urn:microsoft.com/office/officeart/2005/8/layout/orgChart1"/>
    <dgm:cxn modelId="{B1087CE6-B990-4067-B502-E29FA06F1971}" type="presParOf" srcId="{0D45780D-0D60-47D3-A4A4-4B6A24FBC468}" destId="{6E4625B5-BB1B-42C1-9206-FEDCBEB0F245}" srcOrd="2" destOrd="0" presId="urn:microsoft.com/office/officeart/2005/8/layout/orgChart1"/>
    <dgm:cxn modelId="{26D88CF4-F58A-4A8F-A160-EBCDEB3E26CB}" type="presParOf" srcId="{0D45780D-0D60-47D3-A4A4-4B6A24FBC468}" destId="{D628DB43-70CE-4196-8305-1D3743AD519C}" srcOrd="3" destOrd="0" presId="urn:microsoft.com/office/officeart/2005/8/layout/orgChart1"/>
    <dgm:cxn modelId="{ADF1CF71-2801-49B1-A575-B2466B21CE6F}" type="presParOf" srcId="{D628DB43-70CE-4196-8305-1D3743AD519C}" destId="{29835DF9-A273-4C8A-ACFE-BF51ED5A2672}" srcOrd="0" destOrd="0" presId="urn:microsoft.com/office/officeart/2005/8/layout/orgChart1"/>
    <dgm:cxn modelId="{017776CD-273B-4C68-AEBC-919E657F093E}" type="presParOf" srcId="{29835DF9-A273-4C8A-ACFE-BF51ED5A2672}" destId="{D7C2ED30-C20B-4336-B191-BF699B5C4973}" srcOrd="0" destOrd="0" presId="urn:microsoft.com/office/officeart/2005/8/layout/orgChart1"/>
    <dgm:cxn modelId="{2CE50827-081B-4B8B-A28F-E3C5AA5D5178}" type="presParOf" srcId="{29835DF9-A273-4C8A-ACFE-BF51ED5A2672}" destId="{E7147B61-57D2-47CB-9999-F518D37B885C}" srcOrd="1" destOrd="0" presId="urn:microsoft.com/office/officeart/2005/8/layout/orgChart1"/>
    <dgm:cxn modelId="{FB3644B0-B475-4324-AE8C-4AC5216B0C72}" type="presParOf" srcId="{D628DB43-70CE-4196-8305-1D3743AD519C}" destId="{FCEB2920-900D-4D41-A5A2-55F99D2CCF9A}" srcOrd="1" destOrd="0" presId="urn:microsoft.com/office/officeart/2005/8/layout/orgChart1"/>
    <dgm:cxn modelId="{B0C31099-1CAB-49DB-8716-984137D8786F}" type="presParOf" srcId="{D628DB43-70CE-4196-8305-1D3743AD519C}" destId="{BDE6741A-8956-4C3D-8A18-AA760FCF8AF2}" srcOrd="2" destOrd="0" presId="urn:microsoft.com/office/officeart/2005/8/layout/orgChart1"/>
    <dgm:cxn modelId="{C77F3510-A7A9-4909-922D-97D67213201D}" type="presParOf" srcId="{0D45780D-0D60-47D3-A4A4-4B6A24FBC468}" destId="{9E376A3A-78B2-407F-85AF-72DE2DDB8567}" srcOrd="4" destOrd="0" presId="urn:microsoft.com/office/officeart/2005/8/layout/orgChart1"/>
    <dgm:cxn modelId="{6CF54797-7CD9-406C-8D42-CA623916BAF7}" type="presParOf" srcId="{0D45780D-0D60-47D3-A4A4-4B6A24FBC468}" destId="{F30223E0-63EE-4077-8875-6A24D2620B01}" srcOrd="5" destOrd="0" presId="urn:microsoft.com/office/officeart/2005/8/layout/orgChart1"/>
    <dgm:cxn modelId="{27DBA90F-C9C4-49F5-B1B1-EB56A5BD3DA3}" type="presParOf" srcId="{F30223E0-63EE-4077-8875-6A24D2620B01}" destId="{0B7C0FC6-C5D4-4798-A088-2B35A656F1AF}" srcOrd="0" destOrd="0" presId="urn:microsoft.com/office/officeart/2005/8/layout/orgChart1"/>
    <dgm:cxn modelId="{4CBBD753-B661-44D6-8E3A-00965C6A0310}" type="presParOf" srcId="{0B7C0FC6-C5D4-4798-A088-2B35A656F1AF}" destId="{9D49B4C3-25F7-4214-910E-6B2186F4A2D2}" srcOrd="0" destOrd="0" presId="urn:microsoft.com/office/officeart/2005/8/layout/orgChart1"/>
    <dgm:cxn modelId="{1D7D849A-D2BC-4580-9733-4C3677154D6C}" type="presParOf" srcId="{0B7C0FC6-C5D4-4798-A088-2B35A656F1AF}" destId="{C926CB61-238B-4A2B-81E9-EF1FF2145D67}" srcOrd="1" destOrd="0" presId="urn:microsoft.com/office/officeart/2005/8/layout/orgChart1"/>
    <dgm:cxn modelId="{45882B82-2807-4B09-B953-7FA10D92D4A4}" type="presParOf" srcId="{F30223E0-63EE-4077-8875-6A24D2620B01}" destId="{70BBBC66-DA8C-4A15-9343-A40AB95F3F10}" srcOrd="1" destOrd="0" presId="urn:microsoft.com/office/officeart/2005/8/layout/orgChart1"/>
    <dgm:cxn modelId="{A30DD7A9-AD1B-4F94-9CC9-22AAAA6E82FF}" type="presParOf" srcId="{F30223E0-63EE-4077-8875-6A24D2620B01}" destId="{0191EB3D-D86E-48A8-AB0A-8E802D862EDA}" srcOrd="2" destOrd="0" presId="urn:microsoft.com/office/officeart/2005/8/layout/orgChart1"/>
    <dgm:cxn modelId="{B5C055E6-DA60-4905-A032-60BC432395B6}" type="presParOf" srcId="{0D45780D-0D60-47D3-A4A4-4B6A24FBC468}" destId="{49C028D8-3E20-4935-B14E-869D01E922A6}" srcOrd="6" destOrd="0" presId="urn:microsoft.com/office/officeart/2005/8/layout/orgChart1"/>
    <dgm:cxn modelId="{EE8F0545-1160-46B1-81A2-A5376516CBBE}" type="presParOf" srcId="{0D45780D-0D60-47D3-A4A4-4B6A24FBC468}" destId="{7739B71B-0928-48E1-865D-59FE0D4C2B33}" srcOrd="7" destOrd="0" presId="urn:microsoft.com/office/officeart/2005/8/layout/orgChart1"/>
    <dgm:cxn modelId="{ACBFA311-02F0-414A-8A32-947053CCE674}" type="presParOf" srcId="{7739B71B-0928-48E1-865D-59FE0D4C2B33}" destId="{8BC8EF6B-79C1-4281-ABE6-B08A3456C1DE}" srcOrd="0" destOrd="0" presId="urn:microsoft.com/office/officeart/2005/8/layout/orgChart1"/>
    <dgm:cxn modelId="{D71209FD-2093-4F17-A59D-6174B168E903}" type="presParOf" srcId="{8BC8EF6B-79C1-4281-ABE6-B08A3456C1DE}" destId="{7D485066-F5BA-434A-A229-D59B25218679}" srcOrd="0" destOrd="0" presId="urn:microsoft.com/office/officeart/2005/8/layout/orgChart1"/>
    <dgm:cxn modelId="{F575E8F0-5349-481C-99CF-D0D75C70021F}" type="presParOf" srcId="{8BC8EF6B-79C1-4281-ABE6-B08A3456C1DE}" destId="{1CD2FE86-A4D3-4DF5-A230-0C6349823F31}" srcOrd="1" destOrd="0" presId="urn:microsoft.com/office/officeart/2005/8/layout/orgChart1"/>
    <dgm:cxn modelId="{5AAEB243-768A-4830-ACF1-3DE7B0D7E1E1}" type="presParOf" srcId="{7739B71B-0928-48E1-865D-59FE0D4C2B33}" destId="{97699525-11E5-4C42-A459-DBDAD62C9A0B}" srcOrd="1" destOrd="0" presId="urn:microsoft.com/office/officeart/2005/8/layout/orgChart1"/>
    <dgm:cxn modelId="{756EC54E-E6E7-4F75-95DB-E3E1A65BC75A}" type="presParOf" srcId="{7739B71B-0928-48E1-865D-59FE0D4C2B33}" destId="{777E356A-DB7B-4E98-9966-A69C42C53FD2}" srcOrd="2" destOrd="0" presId="urn:microsoft.com/office/officeart/2005/8/layout/orgChart1"/>
    <dgm:cxn modelId="{457BC7B5-5B42-4889-85A0-E4793C502957}" type="presParOf" srcId="{0D45780D-0D60-47D3-A4A4-4B6A24FBC468}" destId="{5B76C82F-27F8-4001-9CC8-1AD8ED39E676}" srcOrd="8" destOrd="0" presId="urn:microsoft.com/office/officeart/2005/8/layout/orgChart1"/>
    <dgm:cxn modelId="{76C71F16-DCBF-457D-9180-CE847C02A3F9}" type="presParOf" srcId="{0D45780D-0D60-47D3-A4A4-4B6A24FBC468}" destId="{A3784794-1FB0-4A2E-AC22-73D9264A01A9}" srcOrd="9" destOrd="0" presId="urn:microsoft.com/office/officeart/2005/8/layout/orgChart1"/>
    <dgm:cxn modelId="{CBF0FE7D-ED3A-402E-97E4-6F6E3F8B3349}" type="presParOf" srcId="{A3784794-1FB0-4A2E-AC22-73D9264A01A9}" destId="{627D1DED-2C77-46A8-BE2E-4DC4F7BF1537}" srcOrd="0" destOrd="0" presId="urn:microsoft.com/office/officeart/2005/8/layout/orgChart1"/>
    <dgm:cxn modelId="{471D6DB8-BF09-419A-AD9F-F08393463CFE}" type="presParOf" srcId="{627D1DED-2C77-46A8-BE2E-4DC4F7BF1537}" destId="{80033751-AB4C-46BC-B164-7665159FCBAB}" srcOrd="0" destOrd="0" presId="urn:microsoft.com/office/officeart/2005/8/layout/orgChart1"/>
    <dgm:cxn modelId="{12B72F19-8DE5-4E3F-A114-D641122A8C23}" type="presParOf" srcId="{627D1DED-2C77-46A8-BE2E-4DC4F7BF1537}" destId="{61553B2B-4FDC-4B2D-BA29-C52E932F355F}" srcOrd="1" destOrd="0" presId="urn:microsoft.com/office/officeart/2005/8/layout/orgChart1"/>
    <dgm:cxn modelId="{FF092202-A3EB-4C52-84F9-6D1EB211FCF0}" type="presParOf" srcId="{A3784794-1FB0-4A2E-AC22-73D9264A01A9}" destId="{0451F9E7-9E69-42ED-B074-EFA679A2EA8C}" srcOrd="1" destOrd="0" presId="urn:microsoft.com/office/officeart/2005/8/layout/orgChart1"/>
    <dgm:cxn modelId="{FE7B2BAC-CC5E-44F5-80A3-2C94782706C2}" type="presParOf" srcId="{A3784794-1FB0-4A2E-AC22-73D9264A01A9}" destId="{B8E384A9-C5CE-462E-9B11-F31E1312FEAB}" srcOrd="2" destOrd="0" presId="urn:microsoft.com/office/officeart/2005/8/layout/orgChart1"/>
    <dgm:cxn modelId="{680A339D-4F1E-4019-95CC-FE673FEE5279}" type="presParOf" srcId="{0BE280D1-7633-44C1-941E-4711F4F1D550}" destId="{4B22E1DF-7AE3-417D-9291-1CDE59924683}" srcOrd="2" destOrd="0" presId="urn:microsoft.com/office/officeart/2005/8/layout/orgChart1"/>
    <dgm:cxn modelId="{337EDA49-969A-4D2A-B503-CBE9D1BEA2BB}" type="presParOf" srcId="{4B22E1DF-7AE3-417D-9291-1CDE59924683}" destId="{330273CA-F759-4A60-AFDD-C65BC9D5FA17}" srcOrd="0" destOrd="0" presId="urn:microsoft.com/office/officeart/2005/8/layout/orgChart1"/>
    <dgm:cxn modelId="{59258C3B-A86C-4956-9BD9-C1642688E28C}" type="presParOf" srcId="{4B22E1DF-7AE3-417D-9291-1CDE59924683}" destId="{8B8725D9-BC36-4FAC-9D22-A7680B95B115}" srcOrd="1" destOrd="0" presId="urn:microsoft.com/office/officeart/2005/8/layout/orgChart1"/>
    <dgm:cxn modelId="{3A0E9C2A-2131-4276-A140-4370CE686743}" type="presParOf" srcId="{8B8725D9-BC36-4FAC-9D22-A7680B95B115}" destId="{47E77133-DCE1-4EC3-BDAB-42C6B884D77B}" srcOrd="0" destOrd="0" presId="urn:microsoft.com/office/officeart/2005/8/layout/orgChart1"/>
    <dgm:cxn modelId="{34F1548C-00FC-4C8F-8839-303CB91B125A}" type="presParOf" srcId="{47E77133-DCE1-4EC3-BDAB-42C6B884D77B}" destId="{3E2AB3B6-6138-48A9-AF58-653EBE8C6C12}" srcOrd="0" destOrd="0" presId="urn:microsoft.com/office/officeart/2005/8/layout/orgChart1"/>
    <dgm:cxn modelId="{771D1D72-1DE4-458E-B1F8-73E148D2B931}" type="presParOf" srcId="{47E77133-DCE1-4EC3-BDAB-42C6B884D77B}" destId="{6833D107-BE0E-4A19-84F2-5523B7388930}" srcOrd="1" destOrd="0" presId="urn:microsoft.com/office/officeart/2005/8/layout/orgChart1"/>
    <dgm:cxn modelId="{1A29E759-5E37-4941-B812-0A4A8B5BAD5D}" type="presParOf" srcId="{8B8725D9-BC36-4FAC-9D22-A7680B95B115}" destId="{22F9D2D2-480A-4B59-98DA-EA47023F5C43}" srcOrd="1" destOrd="0" presId="urn:microsoft.com/office/officeart/2005/8/layout/orgChart1"/>
    <dgm:cxn modelId="{67296159-C21A-481F-AAB3-90DCB8DE7CA4}" type="presParOf" srcId="{8B8725D9-BC36-4FAC-9D22-A7680B95B115}" destId="{3554CCE6-5954-4CD0-A05E-3FDAC2DF43F4}" srcOrd="2" destOrd="0" presId="urn:microsoft.com/office/officeart/2005/8/layout/orgChart1"/>
    <dgm:cxn modelId="{CB7EFDCA-A89C-4CE0-B1F7-4974C4271EF1}" type="presParOf" srcId="{4B22E1DF-7AE3-417D-9291-1CDE59924683}" destId="{4DD6B454-87CE-4841-A6AD-6878A89A1C99}" srcOrd="2" destOrd="0" presId="urn:microsoft.com/office/officeart/2005/8/layout/orgChart1"/>
    <dgm:cxn modelId="{A514DECD-2384-40FD-A66A-6398C7971CB0}" type="presParOf" srcId="{4B22E1DF-7AE3-417D-9291-1CDE59924683}" destId="{0D3515FD-92F6-4BC1-B670-6AE8FF9DD382}" srcOrd="3" destOrd="0" presId="urn:microsoft.com/office/officeart/2005/8/layout/orgChart1"/>
    <dgm:cxn modelId="{73B50469-427D-469B-8B5D-0054F2E58F4B}" type="presParOf" srcId="{0D3515FD-92F6-4BC1-B670-6AE8FF9DD382}" destId="{1F062129-2DA8-42C0-8C25-F396B95BF2C1}" srcOrd="0" destOrd="0" presId="urn:microsoft.com/office/officeart/2005/8/layout/orgChart1"/>
    <dgm:cxn modelId="{1C14A2B8-15EA-43DE-B190-1189BE1CC7D6}" type="presParOf" srcId="{1F062129-2DA8-42C0-8C25-F396B95BF2C1}" destId="{C2757EF8-3F16-4F24-86C4-2E3A8BC8520D}" srcOrd="0" destOrd="0" presId="urn:microsoft.com/office/officeart/2005/8/layout/orgChart1"/>
    <dgm:cxn modelId="{9559DAAA-1239-42AB-9BBB-543244F3B1CB}" type="presParOf" srcId="{1F062129-2DA8-42C0-8C25-F396B95BF2C1}" destId="{0B24907E-83E5-4DEF-9AD9-05047DA7D010}" srcOrd="1" destOrd="0" presId="urn:microsoft.com/office/officeart/2005/8/layout/orgChart1"/>
    <dgm:cxn modelId="{DE00FF8C-F85D-41EA-81EC-DA927EA30CCE}" type="presParOf" srcId="{0D3515FD-92F6-4BC1-B670-6AE8FF9DD382}" destId="{41FD2E06-E2E7-4070-981D-EC0AEDC9B521}" srcOrd="1" destOrd="0" presId="urn:microsoft.com/office/officeart/2005/8/layout/orgChart1"/>
    <dgm:cxn modelId="{173B0516-52FB-44AB-862E-6D8F06558530}" type="presParOf" srcId="{0D3515FD-92F6-4BC1-B670-6AE8FF9DD382}" destId="{D256A283-3DDD-463E-9A88-65CCD9DFAC4E}" srcOrd="2" destOrd="0" presId="urn:microsoft.com/office/officeart/2005/8/layout/orgChart1"/>
    <dgm:cxn modelId="{D43F1296-7BD1-44E4-8230-7946F46F064C}" type="presParOf" srcId="{4B22E1DF-7AE3-417D-9291-1CDE59924683}" destId="{F086DEF3-2D90-4972-91EB-E956FDDF8657}" srcOrd="4" destOrd="0" presId="urn:microsoft.com/office/officeart/2005/8/layout/orgChart1"/>
    <dgm:cxn modelId="{EEE55E47-66DB-42F3-A8A6-7545324BE5B6}" type="presParOf" srcId="{4B22E1DF-7AE3-417D-9291-1CDE59924683}" destId="{4C5DE21A-46C2-4A1E-A70F-C71D2079241F}" srcOrd="5" destOrd="0" presId="urn:microsoft.com/office/officeart/2005/8/layout/orgChart1"/>
    <dgm:cxn modelId="{5C50F2C7-C167-43F5-89F0-FFD6EA446105}" type="presParOf" srcId="{4C5DE21A-46C2-4A1E-A70F-C71D2079241F}" destId="{FA1F825E-F1BC-47FD-966A-3B4EB9F694A0}" srcOrd="0" destOrd="0" presId="urn:microsoft.com/office/officeart/2005/8/layout/orgChart1"/>
    <dgm:cxn modelId="{E82A7302-CDAD-437D-B3B6-767132629A7B}" type="presParOf" srcId="{FA1F825E-F1BC-47FD-966A-3B4EB9F694A0}" destId="{77490FAF-A466-414E-BD4B-C44F7369FDA8}" srcOrd="0" destOrd="0" presId="urn:microsoft.com/office/officeart/2005/8/layout/orgChart1"/>
    <dgm:cxn modelId="{89CCB9F7-CCD4-4935-B32F-DB128A2484DD}" type="presParOf" srcId="{FA1F825E-F1BC-47FD-966A-3B4EB9F694A0}" destId="{2B862CBF-E9D7-4AF4-A62D-A12AA5E4B092}" srcOrd="1" destOrd="0" presId="urn:microsoft.com/office/officeart/2005/8/layout/orgChart1"/>
    <dgm:cxn modelId="{49FF9A93-0D27-41FD-AC8F-3DAD50D9DA87}" type="presParOf" srcId="{4C5DE21A-46C2-4A1E-A70F-C71D2079241F}" destId="{BC1C6B98-308C-49CC-B2EE-B5BEFE70A1BE}" srcOrd="1" destOrd="0" presId="urn:microsoft.com/office/officeart/2005/8/layout/orgChart1"/>
    <dgm:cxn modelId="{D8DB1ACD-5ED8-4275-A485-BB672441A955}" type="presParOf" srcId="{4C5DE21A-46C2-4A1E-A70F-C71D2079241F}" destId="{930F87A3-B72A-4539-8262-3535574B12EC}" srcOrd="2" destOrd="0" presId="urn:microsoft.com/office/officeart/2005/8/layout/orgChart1"/>
    <dgm:cxn modelId="{FB51DD39-AB87-4DE8-B34A-27DF4AC5CAA7}" type="presParOf" srcId="{4B22E1DF-7AE3-417D-9291-1CDE59924683}" destId="{D0F5DDE6-09D6-42C7-990C-8218BB4EB77F}" srcOrd="6" destOrd="0" presId="urn:microsoft.com/office/officeart/2005/8/layout/orgChart1"/>
    <dgm:cxn modelId="{209D6B10-C4F7-46EB-9E94-54ABE63B31AB}" type="presParOf" srcId="{4B22E1DF-7AE3-417D-9291-1CDE59924683}" destId="{9D734B03-D7BB-4FB2-8205-B56348495229}" srcOrd="7" destOrd="0" presId="urn:microsoft.com/office/officeart/2005/8/layout/orgChart1"/>
    <dgm:cxn modelId="{E00666F2-EBF5-4311-91F9-2AB5BDC29F62}" type="presParOf" srcId="{9D734B03-D7BB-4FB2-8205-B56348495229}" destId="{8ED2CF6B-A81D-4EDD-909A-D7F249BCB0B9}" srcOrd="0" destOrd="0" presId="urn:microsoft.com/office/officeart/2005/8/layout/orgChart1"/>
    <dgm:cxn modelId="{0396522C-067C-43A1-8303-601FD6C5402E}" type="presParOf" srcId="{8ED2CF6B-A81D-4EDD-909A-D7F249BCB0B9}" destId="{FA8FC418-C3CA-4234-AE8B-AC5B242BE278}" srcOrd="0" destOrd="0" presId="urn:microsoft.com/office/officeart/2005/8/layout/orgChart1"/>
    <dgm:cxn modelId="{4705858F-E32C-4D13-98AD-50E2CD40B9FB}" type="presParOf" srcId="{8ED2CF6B-A81D-4EDD-909A-D7F249BCB0B9}" destId="{464510A7-DFF6-432C-B6F6-C6C6F63F1957}" srcOrd="1" destOrd="0" presId="urn:microsoft.com/office/officeart/2005/8/layout/orgChart1"/>
    <dgm:cxn modelId="{73A78BAF-EC51-4786-8451-49E272137DEC}" type="presParOf" srcId="{9D734B03-D7BB-4FB2-8205-B56348495229}" destId="{04AF9F3B-BA40-453F-A2BB-2330F35AC427}" srcOrd="1" destOrd="0" presId="urn:microsoft.com/office/officeart/2005/8/layout/orgChart1"/>
    <dgm:cxn modelId="{8304BF03-A26C-4E40-BC2A-E2D7D21F5602}" type="presParOf" srcId="{9D734B03-D7BB-4FB2-8205-B56348495229}" destId="{DBD9D445-A05B-4014-8DA8-E4FAA6989005}" srcOrd="2" destOrd="0" presId="urn:microsoft.com/office/officeart/2005/8/layout/orgChart1"/>
    <dgm:cxn modelId="{645EADC0-4A46-41BF-AA6F-9809CC218A45}" type="presParOf" srcId="{4B22E1DF-7AE3-417D-9291-1CDE59924683}" destId="{2622E41D-645A-41E4-8F8E-ED45B06F3B4C}" srcOrd="8" destOrd="0" presId="urn:microsoft.com/office/officeart/2005/8/layout/orgChart1"/>
    <dgm:cxn modelId="{681A39D6-5AC5-42BA-B89E-A627A28A852D}" type="presParOf" srcId="{4B22E1DF-7AE3-417D-9291-1CDE59924683}" destId="{8D9AA254-CA37-4C2B-9B84-973002F1BCF8}" srcOrd="9" destOrd="0" presId="urn:microsoft.com/office/officeart/2005/8/layout/orgChart1"/>
    <dgm:cxn modelId="{9FA33F1C-2020-4501-96BA-B37CF6EF0D52}" type="presParOf" srcId="{8D9AA254-CA37-4C2B-9B84-973002F1BCF8}" destId="{B9F67536-4EC0-4054-9A5D-1DDAFA51D17F}" srcOrd="0" destOrd="0" presId="urn:microsoft.com/office/officeart/2005/8/layout/orgChart1"/>
    <dgm:cxn modelId="{0FB1E046-EB98-487E-B7B1-1497AFBB7783}" type="presParOf" srcId="{B9F67536-4EC0-4054-9A5D-1DDAFA51D17F}" destId="{F220C972-438F-4D6A-88B7-DA785683B67F}" srcOrd="0" destOrd="0" presId="urn:microsoft.com/office/officeart/2005/8/layout/orgChart1"/>
    <dgm:cxn modelId="{A79084EA-335F-40D1-BD6E-AC7095B1EE1E}" type="presParOf" srcId="{B9F67536-4EC0-4054-9A5D-1DDAFA51D17F}" destId="{096EDC3E-3AD5-4CFB-BECD-714521ACBEE1}" srcOrd="1" destOrd="0" presId="urn:microsoft.com/office/officeart/2005/8/layout/orgChart1"/>
    <dgm:cxn modelId="{228A39B4-5A47-408D-8920-E07B98F91465}" type="presParOf" srcId="{8D9AA254-CA37-4C2B-9B84-973002F1BCF8}" destId="{2BDD8150-8D1C-4F9F-811C-B2894272FE25}" srcOrd="1" destOrd="0" presId="urn:microsoft.com/office/officeart/2005/8/layout/orgChart1"/>
    <dgm:cxn modelId="{24E4C9AA-DC1E-4EFB-A1EF-0E0497B9E1CC}" type="presParOf" srcId="{8D9AA254-CA37-4C2B-9B84-973002F1BCF8}" destId="{E18CF089-3D36-4FC6-9AE7-5ED54BB57F40}" srcOrd="2" destOrd="0" presId="urn:microsoft.com/office/officeart/2005/8/layout/orgChart1"/>
    <dgm:cxn modelId="{5B69DDF2-52E4-4ECC-AA48-A3AF41CD11F8}" type="presParOf" srcId="{E18CF089-3D36-4FC6-9AE7-5ED54BB57F40}" destId="{F0329DE7-71BA-486C-8C31-17B7273BFF93}" srcOrd="0" destOrd="0" presId="urn:microsoft.com/office/officeart/2005/8/layout/orgChart1"/>
    <dgm:cxn modelId="{710FDF3A-0B71-42DC-A15A-61F7E55F12ED}" type="presParOf" srcId="{E18CF089-3D36-4FC6-9AE7-5ED54BB57F40}" destId="{9CA672DA-7E01-43D2-8490-581B433BABD0}" srcOrd="1" destOrd="0" presId="urn:microsoft.com/office/officeart/2005/8/layout/orgChart1"/>
    <dgm:cxn modelId="{6E5988DD-6D73-462F-B5F0-897A91EEF624}" type="presParOf" srcId="{9CA672DA-7E01-43D2-8490-581B433BABD0}" destId="{FFAF3826-EBAC-4555-9B55-33DFA8500EC9}" srcOrd="0" destOrd="0" presId="urn:microsoft.com/office/officeart/2005/8/layout/orgChart1"/>
    <dgm:cxn modelId="{F6F2E2AD-3271-4DAA-83EF-8B1E1C57CF17}" type="presParOf" srcId="{FFAF3826-EBAC-4555-9B55-33DFA8500EC9}" destId="{62D0C466-9C12-41CD-A999-51F5EAEAD00C}" srcOrd="0" destOrd="0" presId="urn:microsoft.com/office/officeart/2005/8/layout/orgChart1"/>
    <dgm:cxn modelId="{DA9D2198-1D38-487A-BF56-8F79510B6762}" type="presParOf" srcId="{FFAF3826-EBAC-4555-9B55-33DFA8500EC9}" destId="{E2F2E15B-561B-4EFA-A9BF-D6BAE49A8A4C}" srcOrd="1" destOrd="0" presId="urn:microsoft.com/office/officeart/2005/8/layout/orgChart1"/>
    <dgm:cxn modelId="{80CBE6A5-46D1-4790-B5EA-EA14EB7088B4}" type="presParOf" srcId="{9CA672DA-7E01-43D2-8490-581B433BABD0}" destId="{E905A7EB-46D1-478F-B9A5-837F00D1736D}" srcOrd="1" destOrd="0" presId="urn:microsoft.com/office/officeart/2005/8/layout/orgChart1"/>
    <dgm:cxn modelId="{65F5CD87-38FE-4771-9B59-DF9C36F49B77}" type="presParOf" srcId="{9CA672DA-7E01-43D2-8490-581B433BABD0}" destId="{3857AE24-B122-4810-84FB-9F2A6A8144DE}" srcOrd="2" destOrd="0" presId="urn:microsoft.com/office/officeart/2005/8/layout/orgChart1"/>
    <dgm:cxn modelId="{FC36DB97-C05D-4A2F-9C0A-D96EEBD21F26}" type="presParOf" srcId="{E18CF089-3D36-4FC6-9AE7-5ED54BB57F40}" destId="{08C8ED06-0C72-4397-A939-B31277C16469}" srcOrd="2" destOrd="0" presId="urn:microsoft.com/office/officeart/2005/8/layout/orgChart1"/>
    <dgm:cxn modelId="{35BB6CCB-6AD0-4667-98EB-1C3D78AA13F6}" type="presParOf" srcId="{E18CF089-3D36-4FC6-9AE7-5ED54BB57F40}" destId="{FF1FF1D3-326E-48F0-9A1C-2D3598FC1969}" srcOrd="3" destOrd="0" presId="urn:microsoft.com/office/officeart/2005/8/layout/orgChart1"/>
    <dgm:cxn modelId="{F9A856BF-080D-4E47-A7CB-BB4BFA794544}" type="presParOf" srcId="{FF1FF1D3-326E-48F0-9A1C-2D3598FC1969}" destId="{5520EDA0-B8EA-486F-BBEA-01E78F693FEF}" srcOrd="0" destOrd="0" presId="urn:microsoft.com/office/officeart/2005/8/layout/orgChart1"/>
    <dgm:cxn modelId="{3DFC7CAE-5687-450C-B21E-C50DF126B8C7}" type="presParOf" srcId="{5520EDA0-B8EA-486F-BBEA-01E78F693FEF}" destId="{FFE85F0C-1504-4770-850F-696BB210135F}" srcOrd="0" destOrd="0" presId="urn:microsoft.com/office/officeart/2005/8/layout/orgChart1"/>
    <dgm:cxn modelId="{21DE320B-1ED3-4C2E-A471-93FB9B089613}" type="presParOf" srcId="{5520EDA0-B8EA-486F-BBEA-01E78F693FEF}" destId="{6A15EB3C-DA3F-47FB-8D50-2ACA750AA1BD}" srcOrd="1" destOrd="0" presId="urn:microsoft.com/office/officeart/2005/8/layout/orgChart1"/>
    <dgm:cxn modelId="{389DC385-CAE3-42AC-9E6F-458053CD9B0E}" type="presParOf" srcId="{FF1FF1D3-326E-48F0-9A1C-2D3598FC1969}" destId="{59244352-E6AC-4B33-91EE-9EBF5B93E7CF}" srcOrd="1" destOrd="0" presId="urn:microsoft.com/office/officeart/2005/8/layout/orgChart1"/>
    <dgm:cxn modelId="{81EEB265-739D-4F95-85B8-FE8BA2A5A75E}" type="presParOf" srcId="{FF1FF1D3-326E-48F0-9A1C-2D3598FC1969}" destId="{EA89A915-72A8-48DD-84E9-43C4C17C4BC6}" srcOrd="2" destOrd="0" presId="urn:microsoft.com/office/officeart/2005/8/layout/orgChart1"/>
    <dgm:cxn modelId="{B616545E-82E0-438E-99E9-6963224A6CD5}" type="presParOf" srcId="{E18CF089-3D36-4FC6-9AE7-5ED54BB57F40}" destId="{C60A8C53-AD26-49A3-8885-11725008BDFD}" srcOrd="4" destOrd="0" presId="urn:microsoft.com/office/officeart/2005/8/layout/orgChart1"/>
    <dgm:cxn modelId="{0BFB038F-F9F7-47FA-8D83-B0DC0D6F6A41}" type="presParOf" srcId="{E18CF089-3D36-4FC6-9AE7-5ED54BB57F40}" destId="{787A579F-EF8F-4607-86AB-0DF62746BE0B}" srcOrd="5" destOrd="0" presId="urn:microsoft.com/office/officeart/2005/8/layout/orgChart1"/>
    <dgm:cxn modelId="{BD867748-25DB-4956-B958-05AB863C51A9}" type="presParOf" srcId="{787A579F-EF8F-4607-86AB-0DF62746BE0B}" destId="{EC37A1F4-363F-45C9-A0B2-30E21319DBD0}" srcOrd="0" destOrd="0" presId="urn:microsoft.com/office/officeart/2005/8/layout/orgChart1"/>
    <dgm:cxn modelId="{D793AF2B-C380-490F-A0E4-29DC7C57D6BE}" type="presParOf" srcId="{EC37A1F4-363F-45C9-A0B2-30E21319DBD0}" destId="{6BD3DFB3-C030-4A48-9696-C4824237A5D7}" srcOrd="0" destOrd="0" presId="urn:microsoft.com/office/officeart/2005/8/layout/orgChart1"/>
    <dgm:cxn modelId="{BB4B0C2C-8BEF-48FD-8086-7A61DD22E0F0}" type="presParOf" srcId="{EC37A1F4-363F-45C9-A0B2-30E21319DBD0}" destId="{D0440337-46E8-4DC6-AF3F-BE0A461AB68A}" srcOrd="1" destOrd="0" presId="urn:microsoft.com/office/officeart/2005/8/layout/orgChart1"/>
    <dgm:cxn modelId="{C2B143EF-F19D-4DDC-B0F0-D88C0786FD9B}" type="presParOf" srcId="{787A579F-EF8F-4607-86AB-0DF62746BE0B}" destId="{EEE38D4D-9504-4873-A845-C9A4AAC2C97B}" srcOrd="1" destOrd="0" presId="urn:microsoft.com/office/officeart/2005/8/layout/orgChart1"/>
    <dgm:cxn modelId="{85C44F28-6B70-4E67-A308-CCCD2EC1E05E}" type="presParOf" srcId="{787A579F-EF8F-4607-86AB-0DF62746BE0B}" destId="{9B6C38BF-2499-4E76-A5CC-7AE0FFF02A2F}" srcOrd="2" destOrd="0" presId="urn:microsoft.com/office/officeart/2005/8/layout/orgChart1"/>
    <dgm:cxn modelId="{A6ABAB74-87E1-4C04-B05D-250774D2E2D0}" type="presParOf" srcId="{E18CF089-3D36-4FC6-9AE7-5ED54BB57F40}" destId="{9E68017A-37A9-4CD8-A832-9FE25F650F63}" srcOrd="6" destOrd="0" presId="urn:microsoft.com/office/officeart/2005/8/layout/orgChart1"/>
    <dgm:cxn modelId="{FBAE6265-9D33-4126-BD45-D1FA96BC8B08}" type="presParOf" srcId="{E18CF089-3D36-4FC6-9AE7-5ED54BB57F40}" destId="{3D2FE7E5-6003-4B00-8AB5-4A4922DD4552}" srcOrd="7" destOrd="0" presId="urn:microsoft.com/office/officeart/2005/8/layout/orgChart1"/>
    <dgm:cxn modelId="{8A3E47CA-E302-4E25-9CD5-D68BA24F0448}" type="presParOf" srcId="{3D2FE7E5-6003-4B00-8AB5-4A4922DD4552}" destId="{541568B4-84F7-495A-BAD3-C0A42FCC5046}" srcOrd="0" destOrd="0" presId="urn:microsoft.com/office/officeart/2005/8/layout/orgChart1"/>
    <dgm:cxn modelId="{A4DD3209-12B4-429D-A3B4-40793D68FD59}" type="presParOf" srcId="{541568B4-84F7-495A-BAD3-C0A42FCC5046}" destId="{57458594-8BE0-42FA-8F54-B6D0936971D4}" srcOrd="0" destOrd="0" presId="urn:microsoft.com/office/officeart/2005/8/layout/orgChart1"/>
    <dgm:cxn modelId="{F06EC6EC-EB82-41C4-BE53-FF64F30EE8B6}" type="presParOf" srcId="{541568B4-84F7-495A-BAD3-C0A42FCC5046}" destId="{7854132D-888A-4880-8183-7F68732B33ED}" srcOrd="1" destOrd="0" presId="urn:microsoft.com/office/officeart/2005/8/layout/orgChart1"/>
    <dgm:cxn modelId="{32CD9755-B295-4C3B-91AC-1C285A74A97B}" type="presParOf" srcId="{3D2FE7E5-6003-4B00-8AB5-4A4922DD4552}" destId="{3CC371F0-DDF9-4DD0-8A31-07B5738059FD}" srcOrd="1" destOrd="0" presId="urn:microsoft.com/office/officeart/2005/8/layout/orgChart1"/>
    <dgm:cxn modelId="{335F5568-A045-4264-AD2D-FADCC3037F34}" type="presParOf" srcId="{3D2FE7E5-6003-4B00-8AB5-4A4922DD4552}" destId="{04498303-4B9A-4C7F-8193-02554CACE69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017A-37A9-4CD8-A832-9FE25F650F63}">
      <dsp:nvSpPr>
        <dsp:cNvPr id="0" name=""/>
        <dsp:cNvSpPr/>
      </dsp:nvSpPr>
      <dsp:spPr>
        <a:xfrm>
          <a:off x="1493783" y="2838976"/>
          <a:ext cx="1254951" cy="1498554"/>
        </a:xfrm>
        <a:custGeom>
          <a:avLst/>
          <a:gdLst/>
          <a:ahLst/>
          <a:cxnLst/>
          <a:rect l="0" t="0" r="0" b="0"/>
          <a:pathLst>
            <a:path>
              <a:moveTo>
                <a:pt x="1254951" y="0"/>
              </a:moveTo>
              <a:lnTo>
                <a:pt x="1254951" y="1498554"/>
              </a:lnTo>
              <a:lnTo>
                <a:pt x="0" y="1498554"/>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60A8C53-AD26-49A3-8885-11725008BDFD}">
      <dsp:nvSpPr>
        <dsp:cNvPr id="0" name=""/>
        <dsp:cNvSpPr/>
      </dsp:nvSpPr>
      <dsp:spPr>
        <a:xfrm>
          <a:off x="1493783" y="2838976"/>
          <a:ext cx="1254951" cy="274043"/>
        </a:xfrm>
        <a:custGeom>
          <a:avLst/>
          <a:gdLst/>
          <a:ahLst/>
          <a:cxnLst/>
          <a:rect l="0" t="0" r="0" b="0"/>
          <a:pathLst>
            <a:path>
              <a:moveTo>
                <a:pt x="1254951" y="0"/>
              </a:moveTo>
              <a:lnTo>
                <a:pt x="1254951" y="274043"/>
              </a:lnTo>
              <a:lnTo>
                <a:pt x="0" y="274043"/>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8C8ED06-0C72-4397-A939-B31277C16469}">
      <dsp:nvSpPr>
        <dsp:cNvPr id="0" name=""/>
        <dsp:cNvSpPr/>
      </dsp:nvSpPr>
      <dsp:spPr>
        <a:xfrm>
          <a:off x="1493783" y="2838976"/>
          <a:ext cx="1254951" cy="2121188"/>
        </a:xfrm>
        <a:custGeom>
          <a:avLst/>
          <a:gdLst/>
          <a:ahLst/>
          <a:cxnLst/>
          <a:rect l="0" t="0" r="0" b="0"/>
          <a:pathLst>
            <a:path>
              <a:moveTo>
                <a:pt x="1254951" y="0"/>
              </a:moveTo>
              <a:lnTo>
                <a:pt x="1254951" y="2121188"/>
              </a:lnTo>
              <a:lnTo>
                <a:pt x="0" y="212118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329DE7-71BA-486C-8C31-17B7273BFF93}">
      <dsp:nvSpPr>
        <dsp:cNvPr id="0" name=""/>
        <dsp:cNvSpPr/>
      </dsp:nvSpPr>
      <dsp:spPr>
        <a:xfrm>
          <a:off x="1494857" y="2838976"/>
          <a:ext cx="1253876" cy="884832"/>
        </a:xfrm>
        <a:custGeom>
          <a:avLst/>
          <a:gdLst/>
          <a:ahLst/>
          <a:cxnLst/>
          <a:rect l="0" t="0" r="0" b="0"/>
          <a:pathLst>
            <a:path>
              <a:moveTo>
                <a:pt x="1253876" y="0"/>
              </a:moveTo>
              <a:lnTo>
                <a:pt x="1253876" y="884832"/>
              </a:lnTo>
              <a:lnTo>
                <a:pt x="0" y="884832"/>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622E41D-645A-41E4-8F8E-ED45B06F3B4C}">
      <dsp:nvSpPr>
        <dsp:cNvPr id="0" name=""/>
        <dsp:cNvSpPr/>
      </dsp:nvSpPr>
      <dsp:spPr>
        <a:xfrm>
          <a:off x="3357678" y="1009645"/>
          <a:ext cx="712052" cy="1473765"/>
        </a:xfrm>
        <a:custGeom>
          <a:avLst/>
          <a:gdLst/>
          <a:ahLst/>
          <a:cxnLst/>
          <a:rect l="0" t="0" r="0" b="0"/>
          <a:pathLst>
            <a:path>
              <a:moveTo>
                <a:pt x="712052" y="0"/>
              </a:moveTo>
              <a:lnTo>
                <a:pt x="712052" y="1473765"/>
              </a:lnTo>
              <a:lnTo>
                <a:pt x="0"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F5DDE6-09D6-42C7-990C-8218BB4EB77F}">
      <dsp:nvSpPr>
        <dsp:cNvPr id="0" name=""/>
        <dsp:cNvSpPr/>
      </dsp:nvSpPr>
      <dsp:spPr>
        <a:xfrm>
          <a:off x="4069730" y="1009645"/>
          <a:ext cx="2621058" cy="1473765"/>
        </a:xfrm>
        <a:custGeom>
          <a:avLst/>
          <a:gdLst/>
          <a:ahLst/>
          <a:cxnLst/>
          <a:rect l="0" t="0" r="0" b="0"/>
          <a:pathLst>
            <a:path>
              <a:moveTo>
                <a:pt x="0" y="0"/>
              </a:moveTo>
              <a:lnTo>
                <a:pt x="0" y="1473765"/>
              </a:lnTo>
              <a:lnTo>
                <a:pt x="2621058"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86DEF3-2D90-4972-91EB-E956FDDF8657}">
      <dsp:nvSpPr>
        <dsp:cNvPr id="0" name=""/>
        <dsp:cNvSpPr/>
      </dsp:nvSpPr>
      <dsp:spPr>
        <a:xfrm>
          <a:off x="4069730" y="1009645"/>
          <a:ext cx="752675" cy="1473765"/>
        </a:xfrm>
        <a:custGeom>
          <a:avLst/>
          <a:gdLst/>
          <a:ahLst/>
          <a:cxnLst/>
          <a:rect l="0" t="0" r="0" b="0"/>
          <a:pathLst>
            <a:path>
              <a:moveTo>
                <a:pt x="0" y="0"/>
              </a:moveTo>
              <a:lnTo>
                <a:pt x="0" y="1473765"/>
              </a:lnTo>
              <a:lnTo>
                <a:pt x="752675"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DD6B454-87CE-4841-A6AD-6878A89A1C99}">
      <dsp:nvSpPr>
        <dsp:cNvPr id="0" name=""/>
        <dsp:cNvSpPr/>
      </dsp:nvSpPr>
      <dsp:spPr>
        <a:xfrm>
          <a:off x="4069730" y="1009645"/>
          <a:ext cx="770171" cy="509247"/>
        </a:xfrm>
        <a:custGeom>
          <a:avLst/>
          <a:gdLst/>
          <a:ahLst/>
          <a:cxnLst/>
          <a:rect l="0" t="0" r="0" b="0"/>
          <a:pathLst>
            <a:path>
              <a:moveTo>
                <a:pt x="0" y="0"/>
              </a:moveTo>
              <a:lnTo>
                <a:pt x="0" y="509247"/>
              </a:lnTo>
              <a:lnTo>
                <a:pt x="770171" y="509247"/>
              </a:lnTo>
            </a:path>
          </a:pathLst>
        </a:custGeom>
        <a:noFill/>
        <a:ln w="12700" cap="flat" cmpd="sng" algn="ctr">
          <a:solidFill>
            <a:schemeClr val="tx1"/>
          </a:solidFill>
          <a:prstDash val="dash"/>
        </a:ln>
        <a:effectLst/>
      </dsp:spPr>
      <dsp:style>
        <a:lnRef idx="2">
          <a:scrgbClr r="0" g="0" b="0"/>
        </a:lnRef>
        <a:fillRef idx="0">
          <a:scrgbClr r="0" g="0" b="0"/>
        </a:fillRef>
        <a:effectRef idx="0">
          <a:scrgbClr r="0" g="0" b="0"/>
        </a:effectRef>
        <a:fontRef idx="minor"/>
      </dsp:style>
    </dsp:sp>
    <dsp:sp modelId="{330273CA-F759-4A60-AFDD-C65BC9D5FA17}">
      <dsp:nvSpPr>
        <dsp:cNvPr id="0" name=""/>
        <dsp:cNvSpPr/>
      </dsp:nvSpPr>
      <dsp:spPr>
        <a:xfrm>
          <a:off x="3358333" y="1009645"/>
          <a:ext cx="711397" cy="509247"/>
        </a:xfrm>
        <a:custGeom>
          <a:avLst/>
          <a:gdLst/>
          <a:ahLst/>
          <a:cxnLst/>
          <a:rect l="0" t="0" r="0" b="0"/>
          <a:pathLst>
            <a:path>
              <a:moveTo>
                <a:pt x="711397" y="0"/>
              </a:moveTo>
              <a:lnTo>
                <a:pt x="711397" y="509247"/>
              </a:lnTo>
              <a:lnTo>
                <a:pt x="0" y="50924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B76C82F-27F8-4001-9CC8-1AD8ED39E676}">
      <dsp:nvSpPr>
        <dsp:cNvPr id="0" name=""/>
        <dsp:cNvSpPr/>
      </dsp:nvSpPr>
      <dsp:spPr>
        <a:xfrm>
          <a:off x="3508151" y="1009645"/>
          <a:ext cx="561579" cy="2772605"/>
        </a:xfrm>
        <a:custGeom>
          <a:avLst/>
          <a:gdLst/>
          <a:ahLst/>
          <a:cxnLst/>
          <a:rect l="0" t="0" r="0" b="0"/>
          <a:pathLst>
            <a:path>
              <a:moveTo>
                <a:pt x="561579" y="0"/>
              </a:moveTo>
              <a:lnTo>
                <a:pt x="561579" y="2699823"/>
              </a:lnTo>
              <a:lnTo>
                <a:pt x="0" y="2699823"/>
              </a:lnTo>
              <a:lnTo>
                <a:pt x="0"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9C028D8-3E20-4935-B14E-869D01E922A6}">
      <dsp:nvSpPr>
        <dsp:cNvPr id="0" name=""/>
        <dsp:cNvSpPr/>
      </dsp:nvSpPr>
      <dsp:spPr>
        <a:xfrm>
          <a:off x="4069730" y="1009645"/>
          <a:ext cx="433489" cy="2772605"/>
        </a:xfrm>
        <a:custGeom>
          <a:avLst/>
          <a:gdLst/>
          <a:ahLst/>
          <a:cxnLst/>
          <a:rect l="0" t="0" r="0" b="0"/>
          <a:pathLst>
            <a:path>
              <a:moveTo>
                <a:pt x="0" y="0"/>
              </a:moveTo>
              <a:lnTo>
                <a:pt x="0" y="2699823"/>
              </a:lnTo>
              <a:lnTo>
                <a:pt x="433489" y="2699823"/>
              </a:lnTo>
              <a:lnTo>
                <a:pt x="433489"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E376A3A-78B2-407F-85AF-72DE2DDB8567}">
      <dsp:nvSpPr>
        <dsp:cNvPr id="0" name=""/>
        <dsp:cNvSpPr/>
      </dsp:nvSpPr>
      <dsp:spPr>
        <a:xfrm>
          <a:off x="4069730" y="1009645"/>
          <a:ext cx="3388602" cy="2772605"/>
        </a:xfrm>
        <a:custGeom>
          <a:avLst/>
          <a:gdLst/>
          <a:ahLst/>
          <a:cxnLst/>
          <a:rect l="0" t="0" r="0" b="0"/>
          <a:pathLst>
            <a:path>
              <a:moveTo>
                <a:pt x="0" y="0"/>
              </a:moveTo>
              <a:lnTo>
                <a:pt x="0" y="2699823"/>
              </a:lnTo>
              <a:lnTo>
                <a:pt x="3388602" y="2699823"/>
              </a:lnTo>
              <a:lnTo>
                <a:pt x="3388602"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E4625B5-BB1B-42C1-9206-FEDCBEB0F245}">
      <dsp:nvSpPr>
        <dsp:cNvPr id="0" name=""/>
        <dsp:cNvSpPr/>
      </dsp:nvSpPr>
      <dsp:spPr>
        <a:xfrm>
          <a:off x="4069730" y="1009645"/>
          <a:ext cx="2404329" cy="2772605"/>
        </a:xfrm>
        <a:custGeom>
          <a:avLst/>
          <a:gdLst/>
          <a:ahLst/>
          <a:cxnLst/>
          <a:rect l="0" t="0" r="0" b="0"/>
          <a:pathLst>
            <a:path>
              <a:moveTo>
                <a:pt x="0" y="0"/>
              </a:moveTo>
              <a:lnTo>
                <a:pt x="0" y="2699823"/>
              </a:lnTo>
              <a:lnTo>
                <a:pt x="2404329" y="2699823"/>
              </a:lnTo>
              <a:lnTo>
                <a:pt x="2404329"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E0044D0-E601-4381-B701-36A17B3C6E52}">
      <dsp:nvSpPr>
        <dsp:cNvPr id="0" name=""/>
        <dsp:cNvSpPr/>
      </dsp:nvSpPr>
      <dsp:spPr>
        <a:xfrm>
          <a:off x="4069730" y="1009645"/>
          <a:ext cx="1418493" cy="2772605"/>
        </a:xfrm>
        <a:custGeom>
          <a:avLst/>
          <a:gdLst/>
          <a:ahLst/>
          <a:cxnLst/>
          <a:rect l="0" t="0" r="0" b="0"/>
          <a:pathLst>
            <a:path>
              <a:moveTo>
                <a:pt x="0" y="0"/>
              </a:moveTo>
              <a:lnTo>
                <a:pt x="0" y="2699823"/>
              </a:lnTo>
              <a:lnTo>
                <a:pt x="1418493" y="2699823"/>
              </a:lnTo>
              <a:lnTo>
                <a:pt x="1418493"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2A92D6-9E78-4B8A-AF7B-9D614BEBD156}">
      <dsp:nvSpPr>
        <dsp:cNvPr id="0" name=""/>
        <dsp:cNvSpPr/>
      </dsp:nvSpPr>
      <dsp:spPr>
        <a:xfrm>
          <a:off x="3292832" y="414440"/>
          <a:ext cx="1553796" cy="59520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Edward J. </a:t>
          </a:r>
          <a:r>
            <a:rPr lang="en-US" sz="900" b="1" kern="1200" dirty="0" err="1">
              <a:solidFill>
                <a:schemeClr val="bg1"/>
              </a:solidFill>
            </a:rPr>
            <a:t>Bielarski</a:t>
          </a:r>
          <a:r>
            <a:rPr lang="en-US" sz="900" b="1" kern="1200" dirty="0">
              <a:solidFill>
                <a:schemeClr val="bg1"/>
              </a:solidFill>
            </a:rPr>
            <a:t> </a:t>
          </a:r>
        </a:p>
        <a:p>
          <a:pPr marL="0" lvl="0" indent="0" algn="ctr" defTabSz="400050">
            <a:lnSpc>
              <a:spcPct val="90000"/>
            </a:lnSpc>
            <a:spcBef>
              <a:spcPct val="0"/>
            </a:spcBef>
            <a:spcAft>
              <a:spcPct val="35000"/>
            </a:spcAft>
            <a:buNone/>
          </a:pPr>
          <a:r>
            <a:rPr lang="en-US" sz="900" kern="1200" dirty="0">
              <a:solidFill>
                <a:schemeClr val="bg1"/>
              </a:solidFill>
            </a:rPr>
            <a:t>General Manager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kern="1200" dirty="0">
            <a:solidFill>
              <a:schemeClr val="bg1"/>
            </a:solidFill>
          </a:endParaRPr>
        </a:p>
      </dsp:txBody>
      <dsp:txXfrm>
        <a:off x="3292832" y="414440"/>
        <a:ext cx="1553796" cy="595205"/>
      </dsp:txXfrm>
    </dsp:sp>
    <dsp:sp modelId="{8BD91534-4BD6-41E4-AFA4-16BF850282C0}">
      <dsp:nvSpPr>
        <dsp:cNvPr id="0" name=""/>
        <dsp:cNvSpPr/>
      </dsp:nvSpPr>
      <dsp:spPr>
        <a:xfrm>
          <a:off x="5032366" y="3782251"/>
          <a:ext cx="91171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Cheryl F. McBride</a:t>
          </a:r>
        </a:p>
        <a:p>
          <a:pPr marL="0" lvl="0" indent="0" algn="ctr" defTabSz="400050">
            <a:lnSpc>
              <a:spcPct val="90000"/>
            </a:lnSpc>
            <a:spcBef>
              <a:spcPct val="0"/>
            </a:spcBef>
            <a:spcAft>
              <a:spcPct val="35000"/>
            </a:spcAft>
            <a:buNone/>
          </a:pPr>
          <a:r>
            <a:rPr lang="en-US" sz="900" kern="1200" dirty="0">
              <a:solidFill>
                <a:schemeClr val="bg1"/>
              </a:solidFill>
            </a:rPr>
            <a:t>Chief People Officer</a:t>
          </a:r>
        </a:p>
      </dsp:txBody>
      <dsp:txXfrm>
        <a:off x="5032366" y="3782251"/>
        <a:ext cx="911715" cy="689735"/>
      </dsp:txXfrm>
    </dsp:sp>
    <dsp:sp modelId="{D7C2ED30-C20B-4336-B191-BF699B5C4973}">
      <dsp:nvSpPr>
        <dsp:cNvPr id="0" name=""/>
        <dsp:cNvSpPr/>
      </dsp:nvSpPr>
      <dsp:spPr>
        <a:xfrm>
          <a:off x="6018202" y="3782251"/>
          <a:ext cx="911715" cy="689735"/>
        </a:xfrm>
        <a:prstGeom prst="rect">
          <a:avLst/>
        </a:prstGeom>
        <a:solidFill>
          <a:srgbClr val="00B0F0"/>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solidFill>
                <a:schemeClr val="bg1"/>
              </a:solidFill>
            </a:rPr>
            <a:t>Kinn’zon</a:t>
          </a:r>
          <a:r>
            <a:rPr lang="en-US" sz="900" b="1" kern="1200" dirty="0">
              <a:solidFill>
                <a:schemeClr val="bg1"/>
              </a:solidFill>
            </a:rPr>
            <a:t> Hutchinson</a:t>
          </a:r>
        </a:p>
        <a:p>
          <a:pPr marL="0" lvl="0" indent="0" algn="ctr" defTabSz="400050">
            <a:lnSpc>
              <a:spcPct val="90000"/>
            </a:lnSpc>
            <a:spcBef>
              <a:spcPct val="0"/>
            </a:spcBef>
            <a:spcAft>
              <a:spcPct val="35000"/>
            </a:spcAft>
            <a:buNone/>
          </a:pPr>
          <a:r>
            <a:rPr lang="en-US" sz="900" kern="1200" dirty="0">
              <a:solidFill>
                <a:schemeClr val="bg1"/>
              </a:solidFill>
            </a:rPr>
            <a:t>Interim Chief Customer Officer </a:t>
          </a:r>
        </a:p>
      </dsp:txBody>
      <dsp:txXfrm>
        <a:off x="6018202" y="3782251"/>
        <a:ext cx="911715" cy="689735"/>
      </dsp:txXfrm>
    </dsp:sp>
    <dsp:sp modelId="{9D49B4C3-25F7-4214-910E-6B2186F4A2D2}">
      <dsp:nvSpPr>
        <dsp:cNvPr id="0" name=""/>
        <dsp:cNvSpPr/>
      </dsp:nvSpPr>
      <dsp:spPr>
        <a:xfrm>
          <a:off x="7000905" y="3782251"/>
          <a:ext cx="91485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Lewis J. Walton </a:t>
          </a:r>
        </a:p>
        <a:p>
          <a:pPr marL="0" lvl="0" indent="0" algn="ctr" defTabSz="400050">
            <a:lnSpc>
              <a:spcPct val="100000"/>
            </a:lnSpc>
            <a:spcBef>
              <a:spcPct val="0"/>
            </a:spcBef>
            <a:spcAft>
              <a:spcPts val="400"/>
            </a:spcAft>
            <a:buNone/>
          </a:pPr>
          <a:r>
            <a:rPr lang="en-US" sz="900" kern="1200" dirty="0">
              <a:solidFill>
                <a:schemeClr val="bg1"/>
              </a:solidFill>
            </a:rPr>
            <a:t>Chief Business Services Officer (</a:t>
          </a:r>
          <a:r>
            <a:rPr lang="en-US" sz="900" kern="1200" dirty="0" err="1">
              <a:solidFill>
                <a:schemeClr val="bg1"/>
              </a:solidFill>
            </a:rPr>
            <a:t>GRUCom</a:t>
          </a:r>
          <a:r>
            <a:rPr lang="en-US" sz="900" kern="1200" dirty="0">
              <a:solidFill>
                <a:schemeClr val="bg1"/>
              </a:solidFill>
            </a:rPr>
            <a:t>)</a:t>
          </a:r>
        </a:p>
      </dsp:txBody>
      <dsp:txXfrm>
        <a:off x="7000905" y="3782251"/>
        <a:ext cx="914855" cy="689735"/>
      </dsp:txXfrm>
    </dsp:sp>
    <dsp:sp modelId="{7D485066-F5BA-434A-A229-D59B25218679}">
      <dsp:nvSpPr>
        <dsp:cNvPr id="0" name=""/>
        <dsp:cNvSpPr/>
      </dsp:nvSpPr>
      <dsp:spPr>
        <a:xfrm>
          <a:off x="4047362" y="3782251"/>
          <a:ext cx="911715" cy="685708"/>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David Warm</a:t>
          </a:r>
        </a:p>
        <a:p>
          <a:pPr marL="0" lvl="0" indent="0" algn="ctr" defTabSz="400050">
            <a:lnSpc>
              <a:spcPct val="100000"/>
            </a:lnSpc>
            <a:spcBef>
              <a:spcPct val="0"/>
            </a:spcBef>
            <a:spcAft>
              <a:spcPts val="400"/>
            </a:spcAft>
            <a:buNone/>
          </a:pPr>
          <a:r>
            <a:rPr lang="en-US" sz="900" b="0" kern="1200" dirty="0">
              <a:solidFill>
                <a:schemeClr val="bg1"/>
              </a:solidFill>
            </a:rPr>
            <a:t> Communications Director</a:t>
          </a:r>
          <a:endParaRPr lang="en-US" sz="900" kern="1200" dirty="0">
            <a:solidFill>
              <a:schemeClr val="bg1"/>
            </a:solidFill>
          </a:endParaRPr>
        </a:p>
      </dsp:txBody>
      <dsp:txXfrm>
        <a:off x="4047362" y="3782251"/>
        <a:ext cx="911715" cy="685708"/>
      </dsp:txXfrm>
    </dsp:sp>
    <dsp:sp modelId="{80033751-AB4C-46BC-B164-7665159FCBAB}">
      <dsp:nvSpPr>
        <dsp:cNvPr id="0" name=""/>
        <dsp:cNvSpPr/>
      </dsp:nvSpPr>
      <dsp:spPr>
        <a:xfrm>
          <a:off x="3052293" y="3782251"/>
          <a:ext cx="91171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S. Yvette Carter</a:t>
          </a:r>
        </a:p>
        <a:p>
          <a:pPr marL="0" lvl="0" indent="0" algn="ctr" defTabSz="400050">
            <a:lnSpc>
              <a:spcPct val="100000"/>
            </a:lnSpc>
            <a:spcBef>
              <a:spcPct val="0"/>
            </a:spcBef>
            <a:spcAft>
              <a:spcPts val="400"/>
            </a:spcAft>
            <a:buNone/>
          </a:pPr>
          <a:r>
            <a:rPr lang="en-US" sz="900" kern="1200" dirty="0">
              <a:solidFill>
                <a:schemeClr val="bg1"/>
              </a:solidFill>
            </a:rPr>
            <a:t> Chief Inclusion Officer</a:t>
          </a:r>
        </a:p>
      </dsp:txBody>
      <dsp:txXfrm>
        <a:off x="3052293" y="3782251"/>
        <a:ext cx="911715" cy="689735"/>
      </dsp:txXfrm>
    </dsp:sp>
    <dsp:sp modelId="{3E2AB3B6-6138-48A9-AF58-653EBE8C6C12}">
      <dsp:nvSpPr>
        <dsp:cNvPr id="0" name=""/>
        <dsp:cNvSpPr/>
      </dsp:nvSpPr>
      <dsp:spPr>
        <a:xfrm>
          <a:off x="2137735" y="1163327"/>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Robin L. Baxley</a:t>
          </a:r>
        </a:p>
        <a:p>
          <a:pPr marL="0" lvl="0" indent="0" algn="ctr" defTabSz="400050">
            <a:lnSpc>
              <a:spcPct val="90000"/>
            </a:lnSpc>
            <a:spcBef>
              <a:spcPct val="0"/>
            </a:spcBef>
            <a:spcAft>
              <a:spcPct val="35000"/>
            </a:spcAft>
            <a:buNone/>
          </a:pPr>
          <a:r>
            <a:rPr lang="en-US" sz="900" kern="1200" dirty="0">
              <a:solidFill>
                <a:schemeClr val="bg1"/>
              </a:solidFill>
            </a:rPr>
            <a:t>Executive Office Coordinator</a:t>
          </a:r>
        </a:p>
      </dsp:txBody>
      <dsp:txXfrm>
        <a:off x="2137735" y="1163327"/>
        <a:ext cx="1220597" cy="711130"/>
      </dsp:txXfrm>
    </dsp:sp>
    <dsp:sp modelId="{C2757EF8-3F16-4F24-86C4-2E3A8BC8520D}">
      <dsp:nvSpPr>
        <dsp:cNvPr id="0" name=""/>
        <dsp:cNvSpPr/>
      </dsp:nvSpPr>
      <dsp:spPr>
        <a:xfrm>
          <a:off x="4839901" y="1163327"/>
          <a:ext cx="1220597" cy="711130"/>
        </a:xfrm>
        <a:prstGeom prst="rect">
          <a:avLst/>
        </a:prstGeom>
        <a:solidFill>
          <a:srgbClr val="004B9E"/>
        </a:solidFill>
        <a:ln w="12700">
          <a:solidFill>
            <a:schemeClr val="tx1"/>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i="0" u="none" kern="1200" dirty="0">
              <a:solidFill>
                <a:schemeClr val="bg1"/>
              </a:solidFill>
            </a:rPr>
            <a:t>Nicolle </a:t>
          </a:r>
          <a:r>
            <a:rPr lang="en-US" sz="900" b="1" i="0" u="none" kern="1200" dirty="0" err="1">
              <a:solidFill>
                <a:schemeClr val="bg1"/>
              </a:solidFill>
            </a:rPr>
            <a:t>Shalley</a:t>
          </a:r>
          <a:endParaRPr lang="en-US" sz="900" b="1" i="0" u="none" kern="1200" dirty="0">
            <a:solidFill>
              <a:schemeClr val="bg1"/>
            </a:solidFill>
          </a:endParaRPr>
        </a:p>
        <a:p>
          <a:pPr marL="0" lvl="0" indent="0" algn="ctr" defTabSz="400050">
            <a:lnSpc>
              <a:spcPct val="90000"/>
            </a:lnSpc>
            <a:spcBef>
              <a:spcPct val="0"/>
            </a:spcBef>
            <a:spcAft>
              <a:spcPct val="35000"/>
            </a:spcAft>
            <a:buNone/>
          </a:pPr>
          <a:r>
            <a:rPr lang="en-US" sz="900" b="0" i="0" u="none" kern="1200" dirty="0">
              <a:solidFill>
                <a:schemeClr val="bg1"/>
              </a:solidFill>
            </a:rPr>
            <a:t>City Attorney</a:t>
          </a:r>
          <a:endParaRPr lang="en-US" sz="900" b="0" kern="1200" dirty="0">
            <a:solidFill>
              <a:schemeClr val="bg1"/>
            </a:solidFill>
          </a:endParaRPr>
        </a:p>
      </dsp:txBody>
      <dsp:txXfrm>
        <a:off x="4839901" y="1163327"/>
        <a:ext cx="1220597" cy="711130"/>
      </dsp:txXfrm>
    </dsp:sp>
    <dsp:sp modelId="{77490FAF-A466-414E-BD4B-C44F7369FDA8}">
      <dsp:nvSpPr>
        <dsp:cNvPr id="0" name=""/>
        <dsp:cNvSpPr/>
      </dsp:nvSpPr>
      <dsp:spPr>
        <a:xfrm>
          <a:off x="4822406" y="2127845"/>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Claudia </a:t>
          </a:r>
          <a:r>
            <a:rPr lang="en-US" sz="900" b="1" kern="1200" dirty="0" err="1">
              <a:solidFill>
                <a:schemeClr val="bg1"/>
              </a:solidFill>
            </a:rPr>
            <a:t>Rasnick</a:t>
          </a:r>
          <a:endParaRPr lang="en-US" sz="900" b="1" kern="1200" dirty="0">
            <a:solidFill>
              <a:schemeClr val="bg1"/>
            </a:solidFill>
          </a:endParaRPr>
        </a:p>
        <a:p>
          <a:pPr marL="0" lvl="0" indent="0" algn="ctr" defTabSz="400050">
            <a:lnSpc>
              <a:spcPct val="90000"/>
            </a:lnSpc>
            <a:spcBef>
              <a:spcPct val="0"/>
            </a:spcBef>
            <a:spcAft>
              <a:spcPct val="35000"/>
            </a:spcAft>
            <a:buNone/>
          </a:pPr>
          <a:r>
            <a:rPr lang="en-US" sz="900" kern="1200" dirty="0">
              <a:solidFill>
                <a:schemeClr val="bg1"/>
              </a:solidFill>
            </a:rPr>
            <a:t>Chief Financial Officer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b="0" kern="1200" dirty="0">
            <a:solidFill>
              <a:schemeClr val="bg1"/>
            </a:solidFill>
          </a:endParaRPr>
        </a:p>
      </dsp:txBody>
      <dsp:txXfrm>
        <a:off x="4822406" y="2127845"/>
        <a:ext cx="1220597" cy="711130"/>
      </dsp:txXfrm>
    </dsp:sp>
    <dsp:sp modelId="{FA8FC418-C3CA-4234-AE8B-AC5B242BE278}">
      <dsp:nvSpPr>
        <dsp:cNvPr id="0" name=""/>
        <dsp:cNvSpPr/>
      </dsp:nvSpPr>
      <dsp:spPr>
        <a:xfrm>
          <a:off x="6690789" y="2127845"/>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Walter T. Banks</a:t>
          </a:r>
        </a:p>
        <a:p>
          <a:pPr marL="0" lvl="0" indent="0" algn="ctr" defTabSz="400050">
            <a:lnSpc>
              <a:spcPct val="90000"/>
            </a:lnSpc>
            <a:spcBef>
              <a:spcPct val="0"/>
            </a:spcBef>
            <a:spcAft>
              <a:spcPct val="35000"/>
            </a:spcAft>
            <a:buNone/>
          </a:pPr>
          <a:r>
            <a:rPr lang="en-US" sz="900" kern="1200" dirty="0">
              <a:solidFill>
                <a:schemeClr val="bg1"/>
              </a:solidFill>
            </a:rPr>
            <a:t> Chief Information Officer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b="0" kern="1200" dirty="0">
            <a:solidFill>
              <a:schemeClr val="bg1"/>
            </a:solidFill>
          </a:endParaRPr>
        </a:p>
      </dsp:txBody>
      <dsp:txXfrm>
        <a:off x="6690789" y="2127845"/>
        <a:ext cx="1220597" cy="711130"/>
      </dsp:txXfrm>
    </dsp:sp>
    <dsp:sp modelId="{F220C972-438F-4D6A-88B7-DA785683B67F}">
      <dsp:nvSpPr>
        <dsp:cNvPr id="0" name=""/>
        <dsp:cNvSpPr/>
      </dsp:nvSpPr>
      <dsp:spPr>
        <a:xfrm>
          <a:off x="2139790" y="2127845"/>
          <a:ext cx="121788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Thomas R. Brown</a:t>
          </a:r>
        </a:p>
        <a:p>
          <a:pPr marL="0" lvl="0" indent="0" algn="ctr" defTabSz="400050">
            <a:lnSpc>
              <a:spcPct val="90000"/>
            </a:lnSpc>
            <a:spcBef>
              <a:spcPct val="0"/>
            </a:spcBef>
            <a:spcAft>
              <a:spcPct val="35000"/>
            </a:spcAft>
            <a:buNone/>
          </a:pPr>
          <a:r>
            <a:rPr lang="en-US" sz="900" kern="1200" dirty="0">
              <a:solidFill>
                <a:schemeClr val="bg1"/>
              </a:solidFill>
            </a:rPr>
            <a:t>Chief Operating Officer</a:t>
          </a:r>
        </a:p>
        <a:p>
          <a:pPr marL="0" lvl="0" indent="0" algn="ctr" defTabSz="400050">
            <a:lnSpc>
              <a:spcPct val="90000"/>
            </a:lnSpc>
            <a:spcBef>
              <a:spcPct val="0"/>
            </a:spcBef>
            <a:spcAft>
              <a:spcPct val="35000"/>
            </a:spcAft>
            <a:buNone/>
          </a:pPr>
          <a:r>
            <a:rPr lang="en-US" sz="900" b="0" i="1" kern="1200" dirty="0">
              <a:solidFill>
                <a:schemeClr val="bg1"/>
              </a:solidFill>
            </a:rPr>
            <a:t>Experience: +30 yrs</a:t>
          </a:r>
        </a:p>
      </dsp:txBody>
      <dsp:txXfrm>
        <a:off x="2139790" y="2127845"/>
        <a:ext cx="1217887" cy="711130"/>
      </dsp:txXfrm>
    </dsp:sp>
    <dsp:sp modelId="{62D0C466-9C12-41CD-A999-51F5EAEAD00C}">
      <dsp:nvSpPr>
        <dsp:cNvPr id="0" name=""/>
        <dsp:cNvSpPr/>
      </dsp:nvSpPr>
      <dsp:spPr>
        <a:xfrm>
          <a:off x="555262" y="3451569"/>
          <a:ext cx="939594" cy="544479"/>
        </a:xfrm>
        <a:prstGeom prst="rect">
          <a:avLst/>
        </a:prstGeom>
        <a:solidFill>
          <a:srgbClr val="00B0F0"/>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David E. Owens</a:t>
          </a:r>
        </a:p>
        <a:p>
          <a:pPr marL="0" lvl="0" indent="0" algn="ctr" defTabSz="400050">
            <a:lnSpc>
              <a:spcPct val="90000"/>
            </a:lnSpc>
            <a:spcBef>
              <a:spcPct val="0"/>
            </a:spcBef>
            <a:spcAft>
              <a:spcPts val="200"/>
            </a:spcAft>
            <a:buNone/>
          </a:pPr>
          <a:r>
            <a:rPr lang="en-US" sz="900" kern="1200" dirty="0">
              <a:solidFill>
                <a:schemeClr val="bg1"/>
              </a:solidFill>
            </a:rPr>
            <a:t> Compliance Officer</a:t>
          </a:r>
          <a:endParaRPr lang="en-US" sz="900" b="0" kern="1200" dirty="0">
            <a:solidFill>
              <a:schemeClr val="bg1"/>
            </a:solidFill>
          </a:endParaRPr>
        </a:p>
      </dsp:txBody>
      <dsp:txXfrm>
        <a:off x="555262" y="3451569"/>
        <a:ext cx="939594" cy="544479"/>
      </dsp:txXfrm>
    </dsp:sp>
    <dsp:sp modelId="{FFE85F0C-1504-4770-850F-696BB210135F}">
      <dsp:nvSpPr>
        <dsp:cNvPr id="0" name=""/>
        <dsp:cNvSpPr/>
      </dsp:nvSpPr>
      <dsp:spPr>
        <a:xfrm>
          <a:off x="555262" y="4686457"/>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Dino S. De Leo</a:t>
          </a:r>
        </a:p>
        <a:p>
          <a:pPr marL="0" lvl="0" indent="0" algn="ctr" defTabSz="400050">
            <a:lnSpc>
              <a:spcPct val="90000"/>
            </a:lnSpc>
            <a:spcBef>
              <a:spcPct val="0"/>
            </a:spcBef>
            <a:spcAft>
              <a:spcPts val="200"/>
            </a:spcAft>
            <a:buNone/>
          </a:pPr>
          <a:r>
            <a:rPr lang="en-US" sz="900" kern="1200" dirty="0">
              <a:solidFill>
                <a:schemeClr val="bg1"/>
              </a:solidFill>
            </a:rPr>
            <a:t> Energy Supply Officer</a:t>
          </a:r>
        </a:p>
      </dsp:txBody>
      <dsp:txXfrm>
        <a:off x="555262" y="4686457"/>
        <a:ext cx="938520" cy="547414"/>
      </dsp:txXfrm>
    </dsp:sp>
    <dsp:sp modelId="{6BD3DFB3-C030-4A48-9696-C4824237A5D7}">
      <dsp:nvSpPr>
        <dsp:cNvPr id="0" name=""/>
        <dsp:cNvSpPr/>
      </dsp:nvSpPr>
      <dsp:spPr>
        <a:xfrm>
          <a:off x="555262" y="2839312"/>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i="0" u="none" kern="1200" dirty="0">
              <a:solidFill>
                <a:schemeClr val="bg1"/>
              </a:solidFill>
            </a:rPr>
            <a:t>Gary L. Baysinger</a:t>
          </a:r>
        </a:p>
        <a:p>
          <a:pPr marL="0" lvl="0" indent="0" algn="ctr" defTabSz="400050">
            <a:lnSpc>
              <a:spcPct val="90000"/>
            </a:lnSpc>
            <a:spcBef>
              <a:spcPct val="0"/>
            </a:spcBef>
            <a:spcAft>
              <a:spcPts val="200"/>
            </a:spcAft>
            <a:buNone/>
          </a:pPr>
          <a:r>
            <a:rPr lang="en-US" sz="900" b="0" i="0" u="none" kern="1200" dirty="0">
              <a:solidFill>
                <a:schemeClr val="bg1"/>
              </a:solidFill>
            </a:rPr>
            <a:t> </a:t>
          </a:r>
          <a:r>
            <a:rPr lang="en-US" sz="900" kern="1200" dirty="0">
              <a:solidFill>
                <a:schemeClr val="bg1"/>
              </a:solidFill>
            </a:rPr>
            <a:t>Energy Delivery Officer</a:t>
          </a:r>
          <a:endParaRPr lang="en-US" sz="900" b="0" kern="1200" dirty="0">
            <a:solidFill>
              <a:schemeClr val="bg1"/>
            </a:solidFill>
          </a:endParaRPr>
        </a:p>
      </dsp:txBody>
      <dsp:txXfrm>
        <a:off x="555262" y="2839312"/>
        <a:ext cx="938520" cy="547414"/>
      </dsp:txXfrm>
    </dsp:sp>
    <dsp:sp modelId="{57458594-8BE0-42FA-8F54-B6D0936971D4}">
      <dsp:nvSpPr>
        <dsp:cNvPr id="0" name=""/>
        <dsp:cNvSpPr/>
      </dsp:nvSpPr>
      <dsp:spPr>
        <a:xfrm>
          <a:off x="555262" y="4063823"/>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Anthony L.  Cunningham</a:t>
          </a:r>
        </a:p>
        <a:p>
          <a:pPr marL="0" lvl="0" indent="0" algn="ctr" defTabSz="400050">
            <a:lnSpc>
              <a:spcPct val="90000"/>
            </a:lnSpc>
            <a:spcBef>
              <a:spcPct val="0"/>
            </a:spcBef>
            <a:spcAft>
              <a:spcPts val="200"/>
            </a:spcAft>
            <a:buNone/>
          </a:pPr>
          <a:r>
            <a:rPr lang="en-US" sz="800" kern="1200" dirty="0">
              <a:solidFill>
                <a:schemeClr val="bg1"/>
              </a:solidFill>
            </a:rPr>
            <a:t>Water/</a:t>
          </a:r>
        </a:p>
        <a:p>
          <a:pPr marL="0" lvl="0" indent="0" algn="ctr" defTabSz="400050">
            <a:lnSpc>
              <a:spcPct val="90000"/>
            </a:lnSpc>
            <a:spcBef>
              <a:spcPct val="0"/>
            </a:spcBef>
            <a:spcAft>
              <a:spcPts val="200"/>
            </a:spcAft>
            <a:buNone/>
          </a:pPr>
          <a:r>
            <a:rPr lang="en-US" sz="800" kern="1200" dirty="0">
              <a:solidFill>
                <a:schemeClr val="bg1"/>
              </a:solidFill>
            </a:rPr>
            <a:t>Wastewater Officer</a:t>
          </a:r>
          <a:endParaRPr lang="en-US" sz="800" b="0" kern="1200" dirty="0">
            <a:solidFill>
              <a:schemeClr val="bg1"/>
            </a:solidFill>
          </a:endParaRPr>
        </a:p>
      </dsp:txBody>
      <dsp:txXfrm>
        <a:off x="555262" y="4063823"/>
        <a:ext cx="938520" cy="5474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08" tIns="45704" rIns="91408" bIns="45704" rtlCol="0"/>
          <a:lstStyle>
            <a:lvl1pPr algn="l">
              <a:defRPr sz="1200"/>
            </a:lvl1pPr>
          </a:lstStyle>
          <a:p>
            <a:endParaRPr lang="en-US"/>
          </a:p>
        </p:txBody>
      </p:sp>
      <p:sp>
        <p:nvSpPr>
          <p:cNvPr id="3" name="Date Placeholder 2"/>
          <p:cNvSpPr>
            <a:spLocks noGrp="1"/>
          </p:cNvSpPr>
          <p:nvPr>
            <p:ph type="dt" sz="quarter" idx="1"/>
          </p:nvPr>
        </p:nvSpPr>
        <p:spPr>
          <a:xfrm>
            <a:off x="3970341" y="1"/>
            <a:ext cx="3038475" cy="465138"/>
          </a:xfrm>
          <a:prstGeom prst="rect">
            <a:avLst/>
          </a:prstGeom>
        </p:spPr>
        <p:txBody>
          <a:bodyPr vert="horz" lIns="91408" tIns="45704" rIns="91408" bIns="45704" rtlCol="0"/>
          <a:lstStyle>
            <a:lvl1pPr algn="r">
              <a:defRPr sz="1200"/>
            </a:lvl1pPr>
          </a:lstStyle>
          <a:p>
            <a:fld id="{3A01E5BD-583A-4596-A469-D36A2C1EE219}" type="datetimeFigureOut">
              <a:rPr lang="en-US" smtClean="0"/>
              <a:pPr/>
              <a:t>6/8/21</a:t>
            </a:fld>
            <a:endParaRPr lang="en-US"/>
          </a:p>
        </p:txBody>
      </p:sp>
      <p:sp>
        <p:nvSpPr>
          <p:cNvPr id="4" name="Footer Placeholder 3"/>
          <p:cNvSpPr>
            <a:spLocks noGrp="1"/>
          </p:cNvSpPr>
          <p:nvPr>
            <p:ph type="ftr" sz="quarter" idx="2"/>
          </p:nvPr>
        </p:nvSpPr>
        <p:spPr>
          <a:xfrm>
            <a:off x="3" y="8829676"/>
            <a:ext cx="3038475" cy="465138"/>
          </a:xfrm>
          <a:prstGeom prst="rect">
            <a:avLst/>
          </a:prstGeom>
        </p:spPr>
        <p:txBody>
          <a:bodyPr vert="horz" lIns="91408" tIns="45704" rIns="91408"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08" tIns="45704" rIns="91408" bIns="45704" rtlCol="0" anchor="b"/>
          <a:lstStyle>
            <a:lvl1pPr algn="r">
              <a:defRPr sz="1200"/>
            </a:lvl1pPr>
          </a:lstStyle>
          <a:p>
            <a:fld id="{DE77A46E-6BE1-48BE-BA70-80F7DA4F39EA}" type="slidenum">
              <a:rPr lang="en-US" smtClean="0"/>
              <a:pPr/>
              <a:t>‹#›</a:t>
            </a:fld>
            <a:endParaRPr lang="en-US"/>
          </a:p>
        </p:txBody>
      </p:sp>
    </p:spTree>
    <p:extLst>
      <p:ext uri="{BB962C8B-B14F-4D97-AF65-F5344CB8AC3E}">
        <p14:creationId xmlns:p14="http://schemas.microsoft.com/office/powerpoint/2010/main" val="308614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45" tIns="46572" rIns="93145" bIns="465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45" tIns="46572" rIns="93145" bIns="46572" rtlCol="0"/>
          <a:lstStyle>
            <a:lvl1pPr algn="r">
              <a:defRPr sz="1200"/>
            </a:lvl1pPr>
          </a:lstStyle>
          <a:p>
            <a:fld id="{A0667B21-4D51-4AD6-8F5D-AF90DBC3BF10}" type="datetimeFigureOut">
              <a:rPr lang="en-US" smtClean="0"/>
              <a:pPr/>
              <a:t>6/8/21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5" tIns="46572" rIns="93145" bIns="465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5" tIns="46572" rIns="93145" bIns="465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5" tIns="46572" rIns="93145" bIns="465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45" tIns="46572" rIns="93145" bIns="46572" rtlCol="0" anchor="b"/>
          <a:lstStyle>
            <a:lvl1pPr algn="r">
              <a:defRPr sz="1200"/>
            </a:lvl1pPr>
          </a:lstStyle>
          <a:p>
            <a:fld id="{32E88186-0567-4FAB-8BC0-AC9508973010}" type="slidenum">
              <a:rPr lang="en-US" smtClean="0"/>
              <a:pPr/>
              <a:t>‹#›</a:t>
            </a:fld>
            <a:endParaRPr lang="en-US"/>
          </a:p>
        </p:txBody>
      </p:sp>
    </p:spTree>
    <p:extLst>
      <p:ext uri="{BB962C8B-B14F-4D97-AF65-F5344CB8AC3E}">
        <p14:creationId xmlns:p14="http://schemas.microsoft.com/office/powerpoint/2010/main" val="36855768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a:t>
            </a:fld>
            <a:endParaRPr lang="en-US"/>
          </a:p>
        </p:txBody>
      </p:sp>
    </p:spTree>
    <p:extLst>
      <p:ext uri="{BB962C8B-B14F-4D97-AF65-F5344CB8AC3E}">
        <p14:creationId xmlns:p14="http://schemas.microsoft.com/office/powerpoint/2010/main" val="331981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10</a:t>
            </a:fld>
            <a:endParaRPr lang="en-US"/>
          </a:p>
        </p:txBody>
      </p:sp>
    </p:spTree>
    <p:extLst>
      <p:ext uri="{BB962C8B-B14F-4D97-AF65-F5344CB8AC3E}">
        <p14:creationId xmlns:p14="http://schemas.microsoft.com/office/powerpoint/2010/main" val="306863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11</a:t>
            </a:fld>
            <a:endParaRPr lang="en-US"/>
          </a:p>
        </p:txBody>
      </p:sp>
    </p:spTree>
    <p:extLst>
      <p:ext uri="{BB962C8B-B14F-4D97-AF65-F5344CB8AC3E}">
        <p14:creationId xmlns:p14="http://schemas.microsoft.com/office/powerpoint/2010/main" val="128141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12</a:t>
            </a:fld>
            <a:endParaRPr lang="en-US"/>
          </a:p>
        </p:txBody>
      </p:sp>
    </p:spTree>
    <p:extLst>
      <p:ext uri="{BB962C8B-B14F-4D97-AF65-F5344CB8AC3E}">
        <p14:creationId xmlns:p14="http://schemas.microsoft.com/office/powerpoint/2010/main" val="28196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13</a:t>
            </a:fld>
            <a:endParaRPr lang="en-US"/>
          </a:p>
        </p:txBody>
      </p:sp>
    </p:spTree>
    <p:extLst>
      <p:ext uri="{BB962C8B-B14F-4D97-AF65-F5344CB8AC3E}">
        <p14:creationId xmlns:p14="http://schemas.microsoft.com/office/powerpoint/2010/main" val="294084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14</a:t>
            </a:fld>
            <a:endParaRPr lang="en-US"/>
          </a:p>
        </p:txBody>
      </p:sp>
    </p:spTree>
    <p:extLst>
      <p:ext uri="{BB962C8B-B14F-4D97-AF65-F5344CB8AC3E}">
        <p14:creationId xmlns:p14="http://schemas.microsoft.com/office/powerpoint/2010/main" val="262253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15</a:t>
            </a:fld>
            <a:endParaRPr lang="en-US"/>
          </a:p>
        </p:txBody>
      </p:sp>
    </p:spTree>
    <p:extLst>
      <p:ext uri="{BB962C8B-B14F-4D97-AF65-F5344CB8AC3E}">
        <p14:creationId xmlns:p14="http://schemas.microsoft.com/office/powerpoint/2010/main" val="425790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16</a:t>
            </a:fld>
            <a:endParaRPr lang="en-US"/>
          </a:p>
        </p:txBody>
      </p:sp>
    </p:spTree>
    <p:extLst>
      <p:ext uri="{BB962C8B-B14F-4D97-AF65-F5344CB8AC3E}">
        <p14:creationId xmlns:p14="http://schemas.microsoft.com/office/powerpoint/2010/main" val="85328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88186-0567-4FAB-8BC0-AC95089730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41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18</a:t>
            </a:fld>
            <a:endParaRPr lang="en-US"/>
          </a:p>
        </p:txBody>
      </p:sp>
    </p:spTree>
    <p:extLst>
      <p:ext uri="{BB962C8B-B14F-4D97-AF65-F5344CB8AC3E}">
        <p14:creationId xmlns:p14="http://schemas.microsoft.com/office/powerpoint/2010/main" val="143314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a:t>
            </a:fld>
            <a:endParaRPr lang="en-US"/>
          </a:p>
        </p:txBody>
      </p:sp>
    </p:spTree>
    <p:extLst>
      <p:ext uri="{BB962C8B-B14F-4D97-AF65-F5344CB8AC3E}">
        <p14:creationId xmlns:p14="http://schemas.microsoft.com/office/powerpoint/2010/main" val="239403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971082" y="8830315"/>
            <a:ext cx="3037735" cy="464503"/>
          </a:xfrm>
          <a:prstGeom prst="rect">
            <a:avLst/>
          </a:prstGeom>
          <a:noFill/>
          <a:ln w="9525">
            <a:noFill/>
            <a:miter lim="800000"/>
            <a:headEnd/>
            <a:tailEnd/>
          </a:ln>
        </p:spPr>
        <p:txBody>
          <a:bodyPr lIns="93119" tIns="46558" rIns="93119" bIns="46558" anchor="b"/>
          <a:lstStyle/>
          <a:p>
            <a:pPr algn="r" defTabSz="929880"/>
            <a:fld id="{DC6E5285-55C6-415F-8F70-892A14E66D90}" type="slidenum">
              <a:rPr lang="en-US" sz="1200">
                <a:latin typeface="Calibri" pitchFamily="34" charset="0"/>
              </a:rPr>
              <a:pPr algn="r" defTabSz="929880"/>
              <a:t>23</a:t>
            </a:fld>
            <a:endParaRPr lang="en-US" sz="1200" dirty="0">
              <a:latin typeface="Calibri" pitchFamily="34" charset="0"/>
            </a:endParaRPr>
          </a:p>
        </p:txBody>
      </p:sp>
      <p:sp>
        <p:nvSpPr>
          <p:cNvPr id="4099" name="Rectangle 2"/>
          <p:cNvSpPr>
            <a:spLocks noGrp="1" noRot="1" noChangeAspect="1" noChangeArrowheads="1" noTextEdit="1"/>
          </p:cNvSpPr>
          <p:nvPr>
            <p:ph type="sldImg"/>
          </p:nvPr>
        </p:nvSpPr>
        <p:spPr>
          <a:xfrm>
            <a:off x="1181100" y="695325"/>
            <a:ext cx="4648200" cy="3487738"/>
          </a:xfrm>
          <a:ln/>
        </p:spPr>
      </p:sp>
      <p:sp>
        <p:nvSpPr>
          <p:cNvPr id="4100" name="Rectangle 3"/>
          <p:cNvSpPr>
            <a:spLocks noGrp="1" noChangeArrowheads="1"/>
          </p:cNvSpPr>
          <p:nvPr>
            <p:ph type="body" idx="1"/>
          </p:nvPr>
        </p:nvSpPr>
        <p:spPr>
          <a:xfrm>
            <a:off x="701995" y="4416743"/>
            <a:ext cx="5606418" cy="4182112"/>
          </a:xfrm>
          <a:noFill/>
          <a:ln/>
        </p:spPr>
        <p:txBody>
          <a:bodyPr lIns="93119" tIns="46558" rIns="93119" bIns="46558"/>
          <a:lstStyle/>
          <a:p>
            <a:pPr>
              <a:spcBef>
                <a:spcPct val="0"/>
              </a:spcBef>
            </a:pPr>
            <a:endParaRPr lang="en-US" dirty="0"/>
          </a:p>
        </p:txBody>
      </p:sp>
    </p:spTree>
    <p:extLst>
      <p:ext uri="{BB962C8B-B14F-4D97-AF65-F5344CB8AC3E}">
        <p14:creationId xmlns:p14="http://schemas.microsoft.com/office/powerpoint/2010/main" val="207763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EDFA0C-C410-4909-8B94-E7664579C78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3177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28</a:t>
            </a:fld>
            <a:endParaRPr lang="en-US"/>
          </a:p>
        </p:txBody>
      </p:sp>
    </p:spTree>
    <p:extLst>
      <p:ext uri="{BB962C8B-B14F-4D97-AF65-F5344CB8AC3E}">
        <p14:creationId xmlns:p14="http://schemas.microsoft.com/office/powerpoint/2010/main" val="426279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29</a:t>
            </a:fld>
            <a:endParaRPr lang="en-US"/>
          </a:p>
        </p:txBody>
      </p:sp>
    </p:spTree>
    <p:extLst>
      <p:ext uri="{BB962C8B-B14F-4D97-AF65-F5344CB8AC3E}">
        <p14:creationId xmlns:p14="http://schemas.microsoft.com/office/powerpoint/2010/main" val="413531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31</a:t>
            </a:fld>
            <a:endParaRPr lang="en-US"/>
          </a:p>
        </p:txBody>
      </p:sp>
    </p:spTree>
    <p:extLst>
      <p:ext uri="{BB962C8B-B14F-4D97-AF65-F5344CB8AC3E}">
        <p14:creationId xmlns:p14="http://schemas.microsoft.com/office/powerpoint/2010/main" val="2024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32</a:t>
            </a:fld>
            <a:endParaRPr lang="en-US"/>
          </a:p>
        </p:txBody>
      </p:sp>
    </p:spTree>
    <p:extLst>
      <p:ext uri="{BB962C8B-B14F-4D97-AF65-F5344CB8AC3E}">
        <p14:creationId xmlns:p14="http://schemas.microsoft.com/office/powerpoint/2010/main" val="2550930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4</a:t>
            </a:fld>
            <a:endParaRPr lang="en-US"/>
          </a:p>
        </p:txBody>
      </p:sp>
    </p:spTree>
    <p:extLst>
      <p:ext uri="{BB962C8B-B14F-4D97-AF65-F5344CB8AC3E}">
        <p14:creationId xmlns:p14="http://schemas.microsoft.com/office/powerpoint/2010/main" val="176513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5</a:t>
            </a:fld>
            <a:endParaRPr lang="en-US"/>
          </a:p>
        </p:txBody>
      </p:sp>
    </p:spTree>
    <p:extLst>
      <p:ext uri="{BB962C8B-B14F-4D97-AF65-F5344CB8AC3E}">
        <p14:creationId xmlns:p14="http://schemas.microsoft.com/office/powerpoint/2010/main" val="302955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8</a:t>
            </a:fld>
            <a:endParaRPr lang="en-US"/>
          </a:p>
        </p:txBody>
      </p:sp>
    </p:spTree>
    <p:extLst>
      <p:ext uri="{BB962C8B-B14F-4D97-AF65-F5344CB8AC3E}">
        <p14:creationId xmlns:p14="http://schemas.microsoft.com/office/powerpoint/2010/main" val="183098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9</a:t>
            </a:fld>
            <a:endParaRPr lang="en-US"/>
          </a:p>
        </p:txBody>
      </p:sp>
    </p:spTree>
    <p:extLst>
      <p:ext uri="{BB962C8B-B14F-4D97-AF65-F5344CB8AC3E}">
        <p14:creationId xmlns:p14="http://schemas.microsoft.com/office/powerpoint/2010/main" val="211325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088F40-E48C-4470-8B56-909590F01EA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01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581400" y="6248400"/>
            <a:ext cx="1905000" cy="457200"/>
          </a:xfrm>
        </p:spPr>
        <p:txBody>
          <a:bodyPr/>
          <a:lstStyle>
            <a:lvl1pPr algn="ctr">
              <a:defRPr>
                <a:solidFill>
                  <a:schemeClr val="accent3"/>
                </a:solidFill>
              </a:defRPr>
            </a:lvl1pPr>
          </a:lstStyle>
          <a:p>
            <a:fld id="{DD088F40-E48C-4470-8B56-909590F01EA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494499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5"/>
          <p:cNvSpPr>
            <a:spLocks noGrp="1"/>
          </p:cNvSpPr>
          <p:nvPr>
            <p:ph type="sldNum" sz="quarter" idx="11"/>
          </p:nvPr>
        </p:nvSpPr>
        <p:spPr>
          <a:xfrm>
            <a:off x="3657600" y="6248400"/>
            <a:ext cx="1905000" cy="457200"/>
          </a:xfrm>
        </p:spPr>
        <p:txBody>
          <a:bodyPr/>
          <a:lstStyle>
            <a:lvl1pPr algn="ctr">
              <a:defRPr>
                <a:solidFill>
                  <a:schemeClr val="accent3"/>
                </a:solidFill>
              </a:defRPr>
            </a:lvl1pPr>
          </a:lstStyle>
          <a:p>
            <a:fld id="{DD088F40-E48C-4470-8B56-909590F01E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1419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3"/>
          <p:cNvSpPr>
            <a:spLocks noGrp="1"/>
          </p:cNvSpPr>
          <p:nvPr>
            <p:ph type="sldNum" sz="quarter" idx="11"/>
          </p:nvPr>
        </p:nvSpPr>
        <p:spPr>
          <a:xfrm>
            <a:off x="3810000" y="6248400"/>
            <a:ext cx="1905000" cy="457200"/>
          </a:xfrm>
        </p:spPr>
        <p:txBody>
          <a:bodyPr/>
          <a:lstStyle>
            <a:lvl1pPr algn="ctr">
              <a:defRPr b="1">
                <a:solidFill>
                  <a:schemeClr val="accent3"/>
                </a:solidFill>
              </a:defRPr>
            </a:lvl1pPr>
          </a:lstStyle>
          <a:p>
            <a:fld id="{DD088F40-E48C-4470-8B56-909590F01E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38656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34" charset="-128"/>
              </a:defRPr>
            </a:lvl1pPr>
          </a:lstStyle>
          <a:p>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DD088F40-E48C-4470-8B56-909590F01EA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777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xml"/><Relationship Id="rId7" Type="http://schemas.openxmlformats.org/officeDocument/2006/relationships/notesSlide" Target="../notesSlides/notesSlide1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chart" Target="../charts/chart3.xml"/><Relationship Id="rId4" Type="http://schemas.openxmlformats.org/officeDocument/2006/relationships/tags" Target="../tags/tag9.xml"/><Relationship Id="rId9"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21.xml"/><Relationship Id="rId7" Type="http://schemas.openxmlformats.org/officeDocument/2006/relationships/notesSlide" Target="../notesSlides/notesSlide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11" Type="http://schemas.openxmlformats.org/officeDocument/2006/relationships/chart" Target="../charts/chart7.xml"/><Relationship Id="rId5" Type="http://schemas.openxmlformats.org/officeDocument/2006/relationships/tags" Target="../tags/tag23.xml"/><Relationship Id="rId10" Type="http://schemas.openxmlformats.org/officeDocument/2006/relationships/chart" Target="../charts/chart6.xml"/><Relationship Id="rId4" Type="http://schemas.openxmlformats.org/officeDocument/2006/relationships/tags" Target="../tags/tag22.xml"/><Relationship Id="rId9"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26.xml"/><Relationship Id="rId7" Type="http://schemas.openxmlformats.org/officeDocument/2006/relationships/chart" Target="../charts/chart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3.xml"/><Relationship Id="rId5" Type="http://schemas.openxmlformats.org/officeDocument/2006/relationships/slideLayout" Target="../slideLayouts/slideLayout4.xml"/><Relationship Id="rId10" Type="http://schemas.openxmlformats.org/officeDocument/2006/relationships/chart" Target="../charts/chart11.xml"/><Relationship Id="rId4" Type="http://schemas.openxmlformats.org/officeDocument/2006/relationships/tags" Target="../tags/tag27.xml"/><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30.xml"/><Relationship Id="rId7" Type="http://schemas.openxmlformats.org/officeDocument/2006/relationships/chart" Target="../charts/chart1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4.xml"/><Relationship Id="rId5" Type="http://schemas.openxmlformats.org/officeDocument/2006/relationships/slideLayout" Target="../slideLayouts/slideLayout2.xml"/><Relationship Id="rId10" Type="http://schemas.openxmlformats.org/officeDocument/2006/relationships/chart" Target="../charts/chart15.xml"/><Relationship Id="rId4" Type="http://schemas.openxmlformats.org/officeDocument/2006/relationships/tags" Target="../tags/tag31.xml"/><Relationship Id="rId9"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chart" Target="../charts/chart1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chart" Target="../charts/chart19.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838" y="1371882"/>
            <a:ext cx="8191500" cy="1470025"/>
          </a:xfrm>
        </p:spPr>
        <p:txBody>
          <a:bodyPr/>
          <a:lstStyle/>
          <a:p>
            <a:r>
              <a:rPr lang="en-US" dirty="0">
                <a:solidFill>
                  <a:srgbClr val="0066CC"/>
                </a:solidFill>
                <a:cs typeface="+mn-cs"/>
              </a:rPr>
              <a:t>Gainesville Regional Utilities</a:t>
            </a:r>
          </a:p>
        </p:txBody>
      </p:sp>
      <p:sp>
        <p:nvSpPr>
          <p:cNvPr id="3" name="Subtitle 2"/>
          <p:cNvSpPr>
            <a:spLocks noGrp="1"/>
          </p:cNvSpPr>
          <p:nvPr>
            <p:ph type="subTitle" idx="1"/>
          </p:nvPr>
        </p:nvSpPr>
        <p:spPr>
          <a:xfrm>
            <a:off x="447674" y="4337332"/>
            <a:ext cx="8229601" cy="1752600"/>
          </a:xfrm>
        </p:spPr>
        <p:txBody>
          <a:bodyPr/>
          <a:lstStyle/>
          <a:p>
            <a:pPr>
              <a:spcBef>
                <a:spcPts val="0"/>
              </a:spcBef>
            </a:pPr>
            <a:r>
              <a:rPr lang="en-US" dirty="0">
                <a:solidFill>
                  <a:srgbClr val="0066CC"/>
                </a:solidFill>
              </a:rPr>
              <a:t>Moody’s Investor Service</a:t>
            </a:r>
          </a:p>
          <a:p>
            <a:pPr>
              <a:spcBef>
                <a:spcPts val="0"/>
              </a:spcBef>
            </a:pPr>
            <a:r>
              <a:rPr lang="en-US" sz="2400" dirty="0">
                <a:solidFill>
                  <a:srgbClr val="0066CC"/>
                </a:solidFill>
              </a:rPr>
              <a:t>June 8</a:t>
            </a:r>
            <a:r>
              <a:rPr lang="en-US" sz="2400">
                <a:solidFill>
                  <a:srgbClr val="0066CC"/>
                </a:solidFill>
              </a:rPr>
              <a:t>, 2021</a:t>
            </a:r>
            <a:endParaRPr lang="en-US" sz="2400" dirty="0">
              <a:solidFill>
                <a:srgbClr val="0066CC"/>
              </a:solidFill>
            </a:endParaRPr>
          </a:p>
        </p:txBody>
      </p:sp>
      <p:sp>
        <p:nvSpPr>
          <p:cNvPr id="4" name="Subtitle 2"/>
          <p:cNvSpPr txBox="1">
            <a:spLocks/>
          </p:cNvSpPr>
          <p:nvPr/>
        </p:nvSpPr>
        <p:spPr bwMode="auto">
          <a:xfrm>
            <a:off x="447674" y="2822857"/>
            <a:ext cx="822960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3600" b="0" i="0" u="none" strike="noStrike" kern="0" cap="none" spc="0" normalizeH="0" baseline="0" noProof="0" dirty="0">
                <a:ln>
                  <a:noFill/>
                </a:ln>
                <a:solidFill>
                  <a:srgbClr val="0066CC"/>
                </a:solidFill>
                <a:effectLst/>
                <a:uLnTx/>
                <a:uFillTx/>
                <a:latin typeface="+mn-lt"/>
                <a:ea typeface="+mn-ea"/>
                <a:cs typeface="+mn-cs"/>
              </a:rPr>
              <a:t>2021 Series A</a:t>
            </a:r>
          </a:p>
        </p:txBody>
      </p:sp>
    </p:spTree>
    <p:custDataLst>
      <p:tags r:id="rId1"/>
    </p:custDataLst>
    <p:extLst>
      <p:ext uri="{BB962C8B-B14F-4D97-AF65-F5344CB8AC3E}">
        <p14:creationId xmlns:p14="http://schemas.microsoft.com/office/powerpoint/2010/main" val="85914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COVID Impacts on Unit Sales</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10</a:t>
            </a:fld>
            <a:endParaRPr lang="en-US"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94783515"/>
              </p:ext>
            </p:extLst>
          </p:nvPr>
        </p:nvGraphicFramePr>
        <p:xfrm>
          <a:off x="685800" y="1446228"/>
          <a:ext cx="7772400" cy="4367420"/>
        </p:xfrm>
        <a:graphic>
          <a:graphicData uri="http://schemas.openxmlformats.org/drawingml/2006/table">
            <a:tbl>
              <a:tblPr/>
              <a:tblGrid>
                <a:gridCol w="946930">
                  <a:extLst>
                    <a:ext uri="{9D8B030D-6E8A-4147-A177-3AD203B41FA5}">
                      <a16:colId xmlns:a16="http://schemas.microsoft.com/office/drawing/2014/main" val="574860723"/>
                    </a:ext>
                  </a:extLst>
                </a:gridCol>
                <a:gridCol w="946930">
                  <a:extLst>
                    <a:ext uri="{9D8B030D-6E8A-4147-A177-3AD203B41FA5}">
                      <a16:colId xmlns:a16="http://schemas.microsoft.com/office/drawing/2014/main" val="2347631942"/>
                    </a:ext>
                  </a:extLst>
                </a:gridCol>
                <a:gridCol w="946930">
                  <a:extLst>
                    <a:ext uri="{9D8B030D-6E8A-4147-A177-3AD203B41FA5}">
                      <a16:colId xmlns:a16="http://schemas.microsoft.com/office/drawing/2014/main" val="3983657732"/>
                    </a:ext>
                  </a:extLst>
                </a:gridCol>
                <a:gridCol w="946930">
                  <a:extLst>
                    <a:ext uri="{9D8B030D-6E8A-4147-A177-3AD203B41FA5}">
                      <a16:colId xmlns:a16="http://schemas.microsoft.com/office/drawing/2014/main" val="2825565605"/>
                    </a:ext>
                  </a:extLst>
                </a:gridCol>
                <a:gridCol w="98480">
                  <a:extLst>
                    <a:ext uri="{9D8B030D-6E8A-4147-A177-3AD203B41FA5}">
                      <a16:colId xmlns:a16="http://schemas.microsoft.com/office/drawing/2014/main" val="3511828846"/>
                    </a:ext>
                  </a:extLst>
                </a:gridCol>
                <a:gridCol w="946930">
                  <a:extLst>
                    <a:ext uri="{9D8B030D-6E8A-4147-A177-3AD203B41FA5}">
                      <a16:colId xmlns:a16="http://schemas.microsoft.com/office/drawing/2014/main" val="638339144"/>
                    </a:ext>
                  </a:extLst>
                </a:gridCol>
                <a:gridCol w="946930">
                  <a:extLst>
                    <a:ext uri="{9D8B030D-6E8A-4147-A177-3AD203B41FA5}">
                      <a16:colId xmlns:a16="http://schemas.microsoft.com/office/drawing/2014/main" val="1269580553"/>
                    </a:ext>
                  </a:extLst>
                </a:gridCol>
                <a:gridCol w="98480">
                  <a:extLst>
                    <a:ext uri="{9D8B030D-6E8A-4147-A177-3AD203B41FA5}">
                      <a16:colId xmlns:a16="http://schemas.microsoft.com/office/drawing/2014/main" val="3462011934"/>
                    </a:ext>
                  </a:extLst>
                </a:gridCol>
                <a:gridCol w="946930">
                  <a:extLst>
                    <a:ext uri="{9D8B030D-6E8A-4147-A177-3AD203B41FA5}">
                      <a16:colId xmlns:a16="http://schemas.microsoft.com/office/drawing/2014/main" val="3845211998"/>
                    </a:ext>
                  </a:extLst>
                </a:gridCol>
                <a:gridCol w="946930">
                  <a:extLst>
                    <a:ext uri="{9D8B030D-6E8A-4147-A177-3AD203B41FA5}">
                      <a16:colId xmlns:a16="http://schemas.microsoft.com/office/drawing/2014/main" val="916266429"/>
                    </a:ext>
                  </a:extLst>
                </a:gridCol>
              </a:tblGrid>
              <a:tr h="203875">
                <a:tc gridSpan="10">
                  <a:txBody>
                    <a:bodyPr/>
                    <a:lstStyle/>
                    <a:p>
                      <a:pPr algn="ctr" fontAlgn="b"/>
                      <a:r>
                        <a:rPr lang="en-US" sz="1300" b="1" i="0" u="none" strike="noStrike" dirty="0">
                          <a:solidFill>
                            <a:srgbClr val="000000"/>
                          </a:solidFill>
                          <a:effectLst/>
                          <a:latin typeface="Arial" panose="020B0604020202020204" pitchFamily="34" charset="0"/>
                        </a:rPr>
                        <a:t>FY20 UNIT SALES</a:t>
                      </a:r>
                    </a:p>
                  </a:txBody>
                  <a:tcPr marL="7551" marR="7551" marT="75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6631"/>
                  </a:ext>
                </a:extLst>
              </a:tr>
              <a:tr h="143467">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631178713"/>
                  </a:ext>
                </a:extLst>
              </a:tr>
              <a:tr h="151018">
                <a:tc>
                  <a:txBody>
                    <a:bodyPr/>
                    <a:lstStyle/>
                    <a:p>
                      <a:pPr algn="l" fontAlgn="b"/>
                      <a:endParaRPr lang="en-US" sz="1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gridSpan="2">
                  <a:txBody>
                    <a:bodyPr/>
                    <a:lstStyle/>
                    <a:p>
                      <a:pPr algn="ctr" fontAlgn="b"/>
                      <a:r>
                        <a:rPr lang="en-US" sz="1100" b="1" i="0" u="none" strike="noStrike" dirty="0">
                          <a:solidFill>
                            <a:srgbClr val="000000"/>
                          </a:solidFill>
                          <a:effectLst/>
                          <a:latin typeface="Arial" panose="020B0604020202020204" pitchFamily="34" charset="0"/>
                        </a:rPr>
                        <a:t>Volume Difference</a:t>
                      </a:r>
                    </a:p>
                  </a:txBody>
                  <a:tcPr marL="7551" marR="7551" marT="75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gridSpan="2">
                  <a:txBody>
                    <a:bodyPr/>
                    <a:lstStyle/>
                    <a:p>
                      <a:pPr algn="ctr" fontAlgn="b"/>
                      <a:r>
                        <a:rPr lang="en-US" sz="1100" b="1" i="0" u="none" strike="noStrike" dirty="0">
                          <a:solidFill>
                            <a:srgbClr val="000000"/>
                          </a:solidFill>
                          <a:effectLst/>
                          <a:latin typeface="Arial" panose="020B0604020202020204" pitchFamily="34" charset="0"/>
                        </a:rPr>
                        <a:t>% Difference</a:t>
                      </a:r>
                    </a:p>
                  </a:txBody>
                  <a:tcPr marL="7551" marR="7551" marT="75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46864867"/>
                  </a:ext>
                </a:extLst>
              </a:tr>
              <a:tr h="151018">
                <a:tc>
                  <a:txBody>
                    <a:bodyPr/>
                    <a:lstStyle/>
                    <a:p>
                      <a:pPr algn="l" fontAlgn="b"/>
                      <a:endParaRPr lang="en-US" sz="1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Approved Budget</a:t>
                      </a:r>
                    </a:p>
                  </a:txBody>
                  <a:tcPr marL="7551" marR="7551" marT="7551"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Arial" panose="020B0604020202020204" pitchFamily="34" charset="0"/>
                        </a:rPr>
                        <a:t>Post – COVID</a:t>
                      </a:r>
                    </a:p>
                    <a:p>
                      <a:pPr algn="ctr" fontAlgn="b"/>
                      <a:r>
                        <a:rPr lang="en-US" sz="1100" b="1" i="0" u="none" strike="noStrike" dirty="0">
                          <a:solidFill>
                            <a:srgbClr val="000000"/>
                          </a:solidFill>
                          <a:effectLst/>
                          <a:latin typeface="Arial" panose="020B0604020202020204" pitchFamily="34" charset="0"/>
                        </a:rPr>
                        <a:t>Budget</a:t>
                      </a:r>
                    </a:p>
                    <a:p>
                      <a:pPr algn="ctr" fontAlgn="b"/>
                      <a:r>
                        <a:rPr lang="en-US" sz="1100" b="1" i="0" u="none" strike="noStrike" dirty="0">
                          <a:solidFill>
                            <a:srgbClr val="000000"/>
                          </a:solidFill>
                          <a:effectLst/>
                          <a:latin typeface="Arial" panose="020B0604020202020204" pitchFamily="34" charset="0"/>
                        </a:rPr>
                        <a:t>(April,</a:t>
                      </a:r>
                      <a:r>
                        <a:rPr lang="en-US" sz="1100" b="1" i="0" u="none" strike="noStrike" baseline="0" dirty="0">
                          <a:solidFill>
                            <a:srgbClr val="000000"/>
                          </a:solidFill>
                          <a:effectLst/>
                          <a:latin typeface="Arial" panose="020B0604020202020204" pitchFamily="34" charset="0"/>
                        </a:rPr>
                        <a:t> 2020)</a:t>
                      </a:r>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Actual</a:t>
                      </a: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Approved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Post-COVID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Approved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Post-COVID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8864315"/>
                  </a:ext>
                </a:extLst>
              </a:tr>
              <a:tr h="0">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592110586"/>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ELECTRIC SYSTEM MWH</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061913"/>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839,303.7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846,598.3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847,561.8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8,258.1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963.5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0.98%</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0.11%</a:t>
                      </a:r>
                    </a:p>
                  </a:txBody>
                  <a:tcPr marL="7551" marR="7551" marT="7551" marB="0" anchor="b">
                    <a:lnL>
                      <a:noFill/>
                    </a:lnL>
                    <a:lnR>
                      <a:noFill/>
                    </a:lnR>
                    <a:lnT>
                      <a:noFill/>
                    </a:lnT>
                    <a:lnB>
                      <a:noFill/>
                    </a:lnB>
                  </a:tcPr>
                </a:tc>
                <a:extLst>
                  <a:ext uri="{0D108BD9-81ED-4DB2-BD59-A6C34878D82A}">
                    <a16:rowId xmlns:a16="http://schemas.microsoft.com/office/drawing/2014/main" val="1125423874"/>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961,301.3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918,011.2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932,543.4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(28,757.9)</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14,532.2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-2.99%</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1.58%</a:t>
                      </a:r>
                    </a:p>
                  </a:txBody>
                  <a:tcPr marL="7551" marR="7551" marT="7551" marB="0" anchor="b">
                    <a:lnL>
                      <a:noFill/>
                    </a:lnL>
                    <a:lnR>
                      <a:noFill/>
                    </a:lnR>
                    <a:lnT>
                      <a:noFill/>
                    </a:lnT>
                    <a:lnB>
                      <a:noFill/>
                    </a:lnB>
                  </a:tcPr>
                </a:tc>
                <a:extLst>
                  <a:ext uri="{0D108BD9-81ED-4DB2-BD59-A6C34878D82A}">
                    <a16:rowId xmlns:a16="http://schemas.microsoft.com/office/drawing/2014/main" val="1419476893"/>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4174455669"/>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WATER SYSTEM KGAL</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5668633"/>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4,369,304.3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4,347,029.6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4,332,503.0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(36,801.3)</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(14,526.6)</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-0.84%</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-0.33%</a:t>
                      </a:r>
                    </a:p>
                  </a:txBody>
                  <a:tcPr marL="7551" marR="7551" marT="7551" marB="0" anchor="b">
                    <a:lnL>
                      <a:noFill/>
                    </a:lnL>
                    <a:lnR>
                      <a:noFill/>
                    </a:lnR>
                    <a:lnT>
                      <a:noFill/>
                    </a:lnT>
                    <a:lnB>
                      <a:noFill/>
                    </a:lnB>
                  </a:tcPr>
                </a:tc>
                <a:extLst>
                  <a:ext uri="{0D108BD9-81ED-4DB2-BD59-A6C34878D82A}">
                    <a16:rowId xmlns:a16="http://schemas.microsoft.com/office/drawing/2014/main" val="465007086"/>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2,894,928.3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2,734,073.1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2,781,977.0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(112,951.3)</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47,903.9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-3.90%</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1.75%</a:t>
                      </a:r>
                    </a:p>
                  </a:txBody>
                  <a:tcPr marL="7551" marR="7551" marT="7551" marB="0" anchor="b">
                    <a:lnL>
                      <a:noFill/>
                    </a:lnL>
                    <a:lnR>
                      <a:noFill/>
                    </a:lnR>
                    <a:lnT>
                      <a:noFill/>
                    </a:lnT>
                    <a:lnB>
                      <a:noFill/>
                    </a:lnB>
                  </a:tcPr>
                </a:tc>
                <a:extLst>
                  <a:ext uri="{0D108BD9-81ED-4DB2-BD59-A6C34878D82A}">
                    <a16:rowId xmlns:a16="http://schemas.microsoft.com/office/drawing/2014/main" val="2126145806"/>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219925105"/>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WASTEWATER SYSTEM KGAL</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1700406"/>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3,307,208.1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3,278,989.3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3,257,003.0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(50,205.1)</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(21,986.3)</a:t>
                      </a: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-1.52%</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-0.67%</a:t>
                      </a:r>
                    </a:p>
                  </a:txBody>
                  <a:tcPr marL="7551" marR="7551" marT="7551" marB="0" anchor="b">
                    <a:lnL>
                      <a:noFill/>
                    </a:lnL>
                    <a:lnR>
                      <a:noFill/>
                    </a:lnR>
                    <a:lnT>
                      <a:noFill/>
                    </a:lnT>
                    <a:lnB>
                      <a:noFill/>
                    </a:lnB>
                  </a:tcPr>
                </a:tc>
                <a:extLst>
                  <a:ext uri="{0D108BD9-81ED-4DB2-BD59-A6C34878D82A}">
                    <a16:rowId xmlns:a16="http://schemas.microsoft.com/office/drawing/2014/main" val="1339957611"/>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1,518,351.7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1,450,208.3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1,356,706.0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(161,645.7)</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(93,502.3)</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-10.65%</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-6.45%</a:t>
                      </a:r>
                    </a:p>
                  </a:txBody>
                  <a:tcPr marL="7551" marR="7551" marT="7551" marB="0" anchor="b">
                    <a:lnL>
                      <a:noFill/>
                    </a:lnL>
                    <a:lnR>
                      <a:noFill/>
                    </a:lnR>
                    <a:lnT>
                      <a:noFill/>
                    </a:lnT>
                    <a:lnB>
                      <a:noFill/>
                    </a:lnB>
                  </a:tcPr>
                </a:tc>
                <a:extLst>
                  <a:ext uri="{0D108BD9-81ED-4DB2-BD59-A6C34878D82A}">
                    <a16:rowId xmlns:a16="http://schemas.microsoft.com/office/drawing/2014/main" val="576294397"/>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1873041456"/>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GAS SYSTEM THERMS</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312612"/>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8,157,961.6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8,174,733.6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7,124,150.0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(1,033,811.6)</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(1,050,583.6)</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-12.67%</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-12.85%</a:t>
                      </a:r>
                    </a:p>
                  </a:txBody>
                  <a:tcPr marL="7551" marR="7551" marT="7551" marB="0" anchor="b">
                    <a:lnL>
                      <a:noFill/>
                    </a:lnL>
                    <a:lnR>
                      <a:noFill/>
                    </a:lnR>
                    <a:lnT>
                      <a:noFill/>
                    </a:lnT>
                    <a:lnB>
                      <a:noFill/>
                    </a:lnB>
                  </a:tcPr>
                </a:tc>
                <a:extLst>
                  <a:ext uri="{0D108BD9-81ED-4DB2-BD59-A6C34878D82A}">
                    <a16:rowId xmlns:a16="http://schemas.microsoft.com/office/drawing/2014/main" val="1285130245"/>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14,287,773.0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13,243,813.9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13,420,412.0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(867,361.0)</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176,598.1 </a:t>
                      </a: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-6.07%</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1.33%</a:t>
                      </a:r>
                    </a:p>
                  </a:txBody>
                  <a:tcPr marL="7551" marR="7551" marT="7551" marB="0" anchor="b">
                    <a:lnL>
                      <a:noFill/>
                    </a:lnL>
                    <a:lnR>
                      <a:noFill/>
                    </a:lnR>
                    <a:lnT>
                      <a:noFill/>
                    </a:lnT>
                    <a:lnB>
                      <a:noFill/>
                    </a:lnB>
                  </a:tcPr>
                </a:tc>
                <a:extLst>
                  <a:ext uri="{0D108BD9-81ED-4DB2-BD59-A6C34878D82A}">
                    <a16:rowId xmlns:a16="http://schemas.microsoft.com/office/drawing/2014/main" val="449609393"/>
                  </a:ext>
                </a:extLst>
              </a:tr>
            </a:tbl>
          </a:graphicData>
        </a:graphic>
      </p:graphicFrame>
    </p:spTree>
    <p:extLst>
      <p:ext uri="{BB962C8B-B14F-4D97-AF65-F5344CB8AC3E}">
        <p14:creationId xmlns:p14="http://schemas.microsoft.com/office/powerpoint/2010/main" val="370670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38021"/>
            <a:ext cx="8001000" cy="448056"/>
          </a:xfrm>
        </p:spPr>
        <p:txBody>
          <a:bodyPr anchor="t"/>
          <a:lstStyle/>
          <a:p>
            <a:r>
              <a:rPr lang="en-US" sz="2400" dirty="0">
                <a:solidFill>
                  <a:srgbClr val="0066CC"/>
                </a:solidFill>
                <a:cs typeface="+mn-cs"/>
              </a:rPr>
              <a:t>Risk Management – Gas Supply and Plant Winterization</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11</a:t>
            </a:fld>
            <a:endParaRPr lang="en-US" dirty="0">
              <a:solidFill>
                <a:srgbClr val="FFFFFF"/>
              </a:solidFill>
            </a:endParaRPr>
          </a:p>
        </p:txBody>
      </p:sp>
      <p:sp>
        <p:nvSpPr>
          <p:cNvPr id="6" name="Content Placeholder 2"/>
          <p:cNvSpPr txBox="1">
            <a:spLocks/>
          </p:cNvSpPr>
          <p:nvPr/>
        </p:nvSpPr>
        <p:spPr bwMode="auto">
          <a:xfrm>
            <a:off x="457200" y="1362794"/>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GRU’s diversity of fuel sources paid dividends during the Florida 2020 winter event spawned by Texas power crisis.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Remain less dependent on Natural Gas electric generation  (State - 87%, GRU 62%) </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Unable to purchase gas for five days due minimal allocation. GRU switched to liquid fuel, wood and coal and remained on solid fuel the entire time  </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Continued to supply gas to our LDC customers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Able to export 100 MW’s of excess generation capacity during the event netting additional revenue</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Participated in ERCOT lessons learned discussions as applicable to Florida</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Revisited the winterization protocols and procedures being used at the generation facilities</a:t>
            </a:r>
          </a:p>
        </p:txBody>
      </p:sp>
    </p:spTree>
    <p:extLst>
      <p:ext uri="{BB962C8B-B14F-4D97-AF65-F5344CB8AC3E}">
        <p14:creationId xmlns:p14="http://schemas.microsoft.com/office/powerpoint/2010/main" val="81409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Hurricane Preparation</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12</a:t>
            </a:fld>
            <a:endParaRPr lang="en-US" dirty="0">
              <a:solidFill>
                <a:srgbClr val="FFFFFF"/>
              </a:solidFill>
            </a:endParaRPr>
          </a:p>
        </p:txBody>
      </p:sp>
      <p:sp>
        <p:nvSpPr>
          <p:cNvPr id="8" name="Content Placeholder 2"/>
          <p:cNvSpPr txBox="1">
            <a:spLocks/>
          </p:cNvSpPr>
          <p:nvPr/>
        </p:nvSpPr>
        <p:spPr bwMode="auto">
          <a:xfrm>
            <a:off x="457200" y="1097754"/>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Hurricane preparation is a year round effort</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Looking for 2021 to return to normal hurricane response protocols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Pandemic and continuity of business plans have all been updated</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GRU participates in the Statewide hurricane table top drills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Physical storm inventories have been checked for adequacy</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Working with FEMA funds to remove tree cables in certain sections, hardening those areas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Maintain a $3 million tree trimming program to control vegetation outages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Hurricane planning group meets regularly</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All employees assigned gray sky roles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Managers participate in incident command workshops and training per FEMA guidelines</a:t>
            </a:r>
          </a:p>
        </p:txBody>
      </p:sp>
    </p:spTree>
    <p:extLst>
      <p:ext uri="{BB962C8B-B14F-4D97-AF65-F5344CB8AC3E}">
        <p14:creationId xmlns:p14="http://schemas.microsoft.com/office/powerpoint/2010/main" val="198965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a:solidFill>
                  <a:srgbClr val="0066CC"/>
                </a:solidFill>
                <a:cs typeface="+mn-cs"/>
              </a:rPr>
              <a:t>Cybersecurity</a:t>
            </a:r>
            <a:endParaRPr lang="en-US" sz="2400" dirty="0">
              <a:solidFill>
                <a:srgbClr val="0066CC"/>
              </a:solidFill>
              <a:cs typeface="+mn-cs"/>
            </a:endParaRP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13</a:t>
            </a:fld>
            <a:endParaRPr lang="en-US" dirty="0">
              <a:solidFill>
                <a:srgbClr val="FFFFFF"/>
              </a:solidFill>
            </a:endParaRPr>
          </a:p>
        </p:txBody>
      </p:sp>
      <p:sp>
        <p:nvSpPr>
          <p:cNvPr id="7" name="Content Placeholder 2"/>
          <p:cNvSpPr txBox="1">
            <a:spLocks/>
          </p:cNvSpPr>
          <p:nvPr/>
        </p:nvSpPr>
        <p:spPr bwMode="auto">
          <a:xfrm>
            <a:off x="457200" y="1078059"/>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ts val="600"/>
              </a:spcAft>
              <a:buClr>
                <a:srgbClr val="004B9E"/>
              </a:buClr>
              <a:defRPr/>
            </a:pPr>
            <a:r>
              <a:rPr lang="en-US" sz="1600" kern="0" dirty="0"/>
              <a:t>GRU continues to take a proactive approach </a:t>
            </a:r>
          </a:p>
          <a:p>
            <a:pPr marL="800100" lvl="1" indent="-342900" eaLnBrk="0" fontAlgn="base" hangingPunct="0">
              <a:spcAft>
                <a:spcPts val="600"/>
              </a:spcAft>
              <a:buClr>
                <a:srgbClr val="004B9E"/>
              </a:buClr>
              <a:buFont typeface="Wingdings" pitchFamily="2" charset="2"/>
              <a:buChar char="§"/>
              <a:defRPr/>
            </a:pPr>
            <a:r>
              <a:rPr lang="en-US" sz="1600" kern="0" dirty="0"/>
              <a:t>Incident Response Playbooks &amp; Tabletop Exercises </a:t>
            </a:r>
          </a:p>
          <a:p>
            <a:pPr marL="800100" lvl="1" indent="-342900" eaLnBrk="0" fontAlgn="base" hangingPunct="0">
              <a:spcAft>
                <a:spcPts val="600"/>
              </a:spcAft>
              <a:buClr>
                <a:srgbClr val="004B9E"/>
              </a:buClr>
              <a:buFont typeface="Wingdings" pitchFamily="2" charset="2"/>
              <a:buChar char="§"/>
              <a:defRPr/>
            </a:pPr>
            <a:r>
              <a:rPr lang="en-US" sz="1600" kern="0" dirty="0"/>
              <a:t>Quarterly review and maintenance of Business Critical </a:t>
            </a:r>
          </a:p>
          <a:p>
            <a:pPr marL="800100" lvl="1" indent="-342900" eaLnBrk="0" fontAlgn="base" hangingPunct="0">
              <a:spcAft>
                <a:spcPts val="600"/>
              </a:spcAft>
              <a:buClr>
                <a:srgbClr val="004B9E"/>
              </a:buClr>
              <a:buFont typeface="Wingdings" pitchFamily="2" charset="2"/>
              <a:buChar char="§"/>
              <a:defRPr/>
            </a:pPr>
            <a:r>
              <a:rPr lang="en-US" sz="1600" kern="0" dirty="0"/>
              <a:t>Diversification and Resilience of Internet Connectivity  with a 3d party</a:t>
            </a:r>
          </a:p>
          <a:p>
            <a:pPr marL="800100" lvl="1" indent="-342900" eaLnBrk="0" fontAlgn="base" hangingPunct="0">
              <a:spcAft>
                <a:spcPts val="600"/>
              </a:spcAft>
              <a:buClr>
                <a:srgbClr val="004B9E"/>
              </a:buClr>
              <a:buFont typeface="Wingdings" pitchFamily="2" charset="2"/>
              <a:buChar char="§"/>
              <a:defRPr/>
            </a:pPr>
            <a:r>
              <a:rPr lang="en-US" sz="1600" kern="0" dirty="0"/>
              <a:t>Aligning current policies, guidelines and standards to NIST Cybersecurity Framework 1.1 </a:t>
            </a:r>
          </a:p>
          <a:p>
            <a:pPr marL="800100" lvl="1" indent="-342900" eaLnBrk="0" fontAlgn="base" hangingPunct="0">
              <a:spcAft>
                <a:spcPts val="600"/>
              </a:spcAft>
              <a:buClr>
                <a:srgbClr val="004B9E"/>
              </a:buClr>
              <a:buFont typeface="Wingdings" pitchFamily="2" charset="2"/>
              <a:buChar char="§"/>
              <a:defRPr/>
            </a:pPr>
            <a:r>
              <a:rPr lang="en-US" sz="1600" kern="0" dirty="0"/>
              <a:t>Coordinate &amp; Facilitate Vulnerability Assessment's and Penetration testing </a:t>
            </a:r>
          </a:p>
          <a:p>
            <a:pPr marL="800100" lvl="1" indent="-342900" eaLnBrk="0" fontAlgn="base" hangingPunct="0">
              <a:spcAft>
                <a:spcPts val="600"/>
              </a:spcAft>
              <a:buClr>
                <a:srgbClr val="004B9E"/>
              </a:buClr>
              <a:buFont typeface="Wingdings" pitchFamily="2" charset="2"/>
              <a:buChar char="§"/>
              <a:defRPr/>
            </a:pPr>
            <a:r>
              <a:rPr lang="en-US" sz="1600" kern="0" dirty="0"/>
              <a:t>Monthly Department of Homeland Security Cybersecurity &amp; Infrastructure Agency External Vulnerability Assessments and also planned Bi-Annual Internal Penetration Testing </a:t>
            </a:r>
          </a:p>
          <a:p>
            <a:pPr marL="800100" lvl="1" indent="-342900" eaLnBrk="0" fontAlgn="base" hangingPunct="0">
              <a:spcAft>
                <a:spcPts val="600"/>
              </a:spcAft>
              <a:buClr>
                <a:srgbClr val="004B9E"/>
              </a:buClr>
              <a:buFont typeface="Wingdings" pitchFamily="2" charset="2"/>
              <a:buChar char="§"/>
              <a:defRPr/>
            </a:pPr>
            <a:r>
              <a:rPr lang="en-US" sz="1600" kern="0" dirty="0"/>
              <a:t>Implement Real-Time Reporting aligned to Policy Requirements </a:t>
            </a:r>
          </a:p>
          <a:p>
            <a:pPr marL="800100" lvl="1" indent="-342900" eaLnBrk="0" fontAlgn="base" hangingPunct="0">
              <a:spcAft>
                <a:spcPts val="600"/>
              </a:spcAft>
              <a:buClr>
                <a:srgbClr val="004B9E"/>
              </a:buClr>
              <a:buFont typeface="Wingdings" pitchFamily="2" charset="2"/>
              <a:buChar char="§"/>
              <a:defRPr/>
            </a:pPr>
            <a:r>
              <a:rPr lang="en-US" sz="1600" kern="0" dirty="0"/>
              <a:t>Getting the word out!  Through communications and training across GRU</a:t>
            </a:r>
          </a:p>
          <a:p>
            <a:pPr marL="1257300" lvl="2" indent="-342900" eaLnBrk="0" fontAlgn="base" hangingPunct="0">
              <a:spcAft>
                <a:spcPts val="600"/>
              </a:spcAft>
              <a:buClr>
                <a:srgbClr val="004B9E"/>
              </a:buClr>
              <a:buFont typeface="Wingdings" pitchFamily="2" charset="2"/>
              <a:buChar char="§"/>
              <a:defRPr/>
            </a:pPr>
            <a:r>
              <a:rPr lang="en-US" sz="1600" kern="0" dirty="0"/>
              <a:t>April’s Cybersecurity Week:  4 breakout sessions with cybersecurity topics, 5 separate communications</a:t>
            </a:r>
          </a:p>
          <a:p>
            <a:pPr marL="1257300" lvl="2" indent="-342900" eaLnBrk="0" fontAlgn="base" hangingPunct="0">
              <a:spcAft>
                <a:spcPts val="600"/>
              </a:spcAft>
              <a:buClr>
                <a:srgbClr val="004B9E"/>
              </a:buClr>
              <a:buFont typeface="Wingdings" pitchFamily="2" charset="2"/>
              <a:buChar char="§"/>
              <a:defRPr/>
            </a:pPr>
            <a:r>
              <a:rPr lang="en-US" sz="1600" kern="0" dirty="0"/>
              <a:t>October: National Cybersecurity Awareness Month:   8 or more breakout sessions with a guest speaker closing the event</a:t>
            </a:r>
          </a:p>
          <a:p>
            <a:pPr marL="1257300" lvl="2" indent="-342900" eaLnBrk="0" fontAlgn="base" hangingPunct="0">
              <a:spcAft>
                <a:spcPts val="600"/>
              </a:spcAft>
              <a:buClr>
                <a:srgbClr val="004B9E"/>
              </a:buClr>
              <a:buFont typeface="Wingdings" pitchFamily="2" charset="2"/>
              <a:buChar char="§"/>
              <a:defRPr/>
            </a:pPr>
            <a:r>
              <a:rPr lang="en-US" sz="1600" kern="0" dirty="0"/>
              <a:t>Continue to focus on training, both staff as well as the IT team</a:t>
            </a:r>
          </a:p>
        </p:txBody>
      </p:sp>
    </p:spTree>
    <p:extLst>
      <p:ext uri="{BB962C8B-B14F-4D97-AF65-F5344CB8AC3E}">
        <p14:creationId xmlns:p14="http://schemas.microsoft.com/office/powerpoint/2010/main" val="198853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Strategic focus on Renewables</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142085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15</a:t>
            </a:fld>
            <a:endParaRPr lang="en-US" dirty="0">
              <a:solidFill>
                <a:srgbClr val="FFFFFF"/>
              </a:solidFill>
            </a:endParaRPr>
          </a:p>
        </p:txBody>
      </p:sp>
      <p:sp>
        <p:nvSpPr>
          <p:cNvPr id="7" name="Title 1"/>
          <p:cNvSpPr txBox="1">
            <a:spLocks/>
          </p:cNvSpPr>
          <p:nvPr/>
        </p:nvSpPr>
        <p:spPr bwMode="auto">
          <a:xfrm>
            <a:off x="0" y="533980"/>
            <a:ext cx="9076888" cy="44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r>
              <a:rPr lang="en-US" sz="2400" kern="0" dirty="0">
                <a:solidFill>
                  <a:srgbClr val="0066CC"/>
                </a:solidFill>
                <a:cs typeface="+mn-cs"/>
              </a:rPr>
              <a:t>Continued Evolution to Net-zero Carbon Emissions</a:t>
            </a:r>
          </a:p>
        </p:txBody>
      </p:sp>
      <p:sp>
        <p:nvSpPr>
          <p:cNvPr id="8" name="Content Placeholder 2"/>
          <p:cNvSpPr txBox="1">
            <a:spLocks/>
          </p:cNvSpPr>
          <p:nvPr/>
        </p:nvSpPr>
        <p:spPr bwMode="auto">
          <a:xfrm>
            <a:off x="457200" y="1362794"/>
            <a:ext cx="8229600" cy="412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600"/>
              </a:spcBef>
              <a:spcAft>
                <a:spcPts val="600"/>
              </a:spcAft>
              <a:buClr>
                <a:srgbClr val="004B9E"/>
              </a:buClr>
              <a:buFont typeface="Wingdings" pitchFamily="2" charset="2"/>
              <a:buChar char="§"/>
              <a:defRPr/>
            </a:pPr>
            <a:r>
              <a:rPr lang="en-US" sz="1600" kern="0" dirty="0"/>
              <a:t>State-wide leader producing over 30% of our generation from net-zero carbon sources in April 2021</a:t>
            </a:r>
          </a:p>
          <a:p>
            <a:pPr marL="342900" lvl="0" indent="-342900" eaLnBrk="0" fontAlgn="base" hangingPunct="0">
              <a:spcBef>
                <a:spcPts val="600"/>
              </a:spcBef>
              <a:spcAft>
                <a:spcPts val="600"/>
              </a:spcAft>
              <a:buClr>
                <a:srgbClr val="004B9E"/>
              </a:buClr>
              <a:buFont typeface="Wingdings" pitchFamily="2" charset="2"/>
              <a:buChar char="§"/>
              <a:defRPr/>
            </a:pPr>
            <a:r>
              <a:rPr lang="en-US" sz="1600" kern="0" dirty="0"/>
              <a:t>Plans haven’t stopped there:</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6/30/21 - DH-2 conversion to 100% gas capability expected to be completed by 6/30/21 projecting to reduce CO2 production by 40%</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6/15/21 - The retrofit of Kelly CC will reduce GRU’s overall emissions and increase efficiency of the steam turbine and add an additional 4 to 6 MW’s of output</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12/31/22 - 50 MW </a:t>
            </a:r>
            <a:r>
              <a:rPr lang="en-US" sz="1600" kern="0" dirty="0" err="1"/>
              <a:t>Origis</a:t>
            </a:r>
            <a:r>
              <a:rPr lang="en-US" sz="1600" kern="0" dirty="0"/>
              <a:t> solar project expected be in commercial operations </a:t>
            </a:r>
          </a:p>
          <a:p>
            <a:pPr marL="342900" indent="-342900" eaLnBrk="0" fontAlgn="base" hangingPunct="0">
              <a:spcBef>
                <a:spcPts val="600"/>
              </a:spcBef>
              <a:spcAft>
                <a:spcPts val="600"/>
              </a:spcAft>
              <a:buClr>
                <a:srgbClr val="004B9E"/>
              </a:buClr>
              <a:buFont typeface="Wingdings" pitchFamily="2" charset="2"/>
              <a:buChar char="§"/>
              <a:defRPr/>
            </a:pPr>
            <a:r>
              <a:rPr lang="en-US" sz="1600" kern="0" dirty="0"/>
              <a:t>Future Plans:</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Celebrate success of significantly reducing carbon footprint</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Educate community about the next technological step required (e.g. energy storage)</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Remove barriers towards reaching 2045 net-zero carbon emission goal</a:t>
            </a:r>
          </a:p>
          <a:p>
            <a:pPr marL="800100" lvl="1" indent="-342900" eaLnBrk="0" fontAlgn="base" hangingPunct="0">
              <a:spcBef>
                <a:spcPts val="600"/>
              </a:spcBef>
              <a:spcAft>
                <a:spcPts val="600"/>
              </a:spcAft>
              <a:buClr>
                <a:srgbClr val="004B9E"/>
              </a:buClr>
              <a:buFont typeface="Wingdings" pitchFamily="2" charset="2"/>
              <a:buChar char="§"/>
              <a:defRPr/>
            </a:pPr>
            <a:endParaRPr lang="en-US" sz="1600" kern="0" dirty="0"/>
          </a:p>
        </p:txBody>
      </p:sp>
    </p:spTree>
    <p:extLst>
      <p:ext uri="{BB962C8B-B14F-4D97-AF65-F5344CB8AC3E}">
        <p14:creationId xmlns:p14="http://schemas.microsoft.com/office/powerpoint/2010/main" val="366758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759622804"/>
              </p:ext>
            </p:extLst>
          </p:nvPr>
        </p:nvGraphicFramePr>
        <p:xfrm>
          <a:off x="5338431" y="1581978"/>
          <a:ext cx="3310371" cy="1554480"/>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0" y="533980"/>
            <a:ext cx="9076888" cy="448056"/>
          </a:xfrm>
        </p:spPr>
        <p:txBody>
          <a:bodyPr anchor="t"/>
          <a:lstStyle/>
          <a:p>
            <a:r>
              <a:rPr lang="en-US" sz="2400" dirty="0">
                <a:solidFill>
                  <a:srgbClr val="0066CC"/>
                </a:solidFill>
                <a:cs typeface="+mn-cs"/>
              </a:rPr>
              <a:t>Electric System: Promoting Fuel Diversification and Renewables</a:t>
            </a:r>
          </a:p>
        </p:txBody>
      </p:sp>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16</a:t>
            </a:fld>
            <a:endParaRPr lang="en-US" dirty="0">
              <a:solidFill>
                <a:srgbClr val="FFFFFF"/>
              </a:solidFill>
            </a:endParaRPr>
          </a:p>
        </p:txBody>
      </p:sp>
      <p:sp>
        <p:nvSpPr>
          <p:cNvPr id="20" name="Rectangle 13"/>
          <p:cNvSpPr>
            <a:spLocks noChangeArrowheads="1"/>
          </p:cNvSpPr>
          <p:nvPr>
            <p:custDataLst>
              <p:tags r:id="rId1"/>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gn="l">
              <a:lnSpc>
                <a:spcPct val="90000"/>
              </a:lnSpc>
              <a:buClr>
                <a:srgbClr val="000000"/>
              </a:buClr>
              <a:buFont typeface="Wingdings 2" pitchFamily="18" charset="2"/>
              <a:buAutoNum type="arabicPeriod"/>
            </a:pPr>
            <a:r>
              <a:rPr lang="en-US" sz="800" i="1" dirty="0">
                <a:latin typeface="+mj-lt"/>
              </a:rPr>
              <a:t>Planned plant retirements expected to reduce available capacity to 559 MW over next five years</a:t>
            </a:r>
          </a:p>
          <a:p>
            <a:pPr marL="228600" indent="-228600" algn="l">
              <a:lnSpc>
                <a:spcPct val="90000"/>
              </a:lnSpc>
              <a:buClr>
                <a:srgbClr val="000000"/>
              </a:buClr>
              <a:buFont typeface="Wingdings 2" pitchFamily="18" charset="2"/>
              <a:buAutoNum type="arabicPeriod"/>
            </a:pPr>
            <a:r>
              <a:rPr lang="en-US" sz="800" i="1" dirty="0">
                <a:latin typeface="+mj-lt"/>
              </a:rPr>
              <a:t>FY20 peak load. Max projected load over next five years is 425.0 MW</a:t>
            </a:r>
          </a:p>
          <a:p>
            <a:pPr marL="228600" indent="-228600" algn="l">
              <a:lnSpc>
                <a:spcPct val="90000"/>
              </a:lnSpc>
              <a:buClr>
                <a:srgbClr val="000000"/>
              </a:buClr>
              <a:buFont typeface="Wingdings 2" pitchFamily="18" charset="2"/>
              <a:buAutoNum type="arabicPeriod"/>
            </a:pPr>
            <a:r>
              <a:rPr lang="en-US" sz="800" i="1" dirty="0">
                <a:latin typeface="+mj-lt"/>
              </a:rPr>
              <a:t>Net Energy Requirement by Fuel Source for the Period Ended March 31, 2021</a:t>
            </a:r>
          </a:p>
        </p:txBody>
      </p:sp>
      <p:graphicFrame>
        <p:nvGraphicFramePr>
          <p:cNvPr id="14" name="Table 13"/>
          <p:cNvGraphicFramePr>
            <a:graphicFrameLocks noGrp="1"/>
          </p:cNvGraphicFramePr>
          <p:nvPr>
            <p:extLst>
              <p:ext uri="{D42A27DB-BD31-4B8C-83A1-F6EECF244321}">
                <p14:modId xmlns:p14="http://schemas.microsoft.com/office/powerpoint/2010/main" val="4003851278"/>
              </p:ext>
            </p:extLst>
          </p:nvPr>
        </p:nvGraphicFramePr>
        <p:xfrm>
          <a:off x="445892" y="1641828"/>
          <a:ext cx="4861452" cy="4213560"/>
        </p:xfrm>
        <a:graphic>
          <a:graphicData uri="http://schemas.openxmlformats.org/drawingml/2006/table">
            <a:tbl>
              <a:tblPr/>
              <a:tblGrid>
                <a:gridCol w="107735">
                  <a:extLst>
                    <a:ext uri="{9D8B030D-6E8A-4147-A177-3AD203B41FA5}">
                      <a16:colId xmlns:a16="http://schemas.microsoft.com/office/drawing/2014/main" val="20000"/>
                    </a:ext>
                  </a:extLst>
                </a:gridCol>
                <a:gridCol w="101398">
                  <a:extLst>
                    <a:ext uri="{9D8B030D-6E8A-4147-A177-3AD203B41FA5}">
                      <a16:colId xmlns:a16="http://schemas.microsoft.com/office/drawing/2014/main" val="20001"/>
                    </a:ext>
                  </a:extLst>
                </a:gridCol>
                <a:gridCol w="1294210">
                  <a:extLst>
                    <a:ext uri="{9D8B030D-6E8A-4147-A177-3AD203B41FA5}">
                      <a16:colId xmlns:a16="http://schemas.microsoft.com/office/drawing/2014/main" val="20002"/>
                    </a:ext>
                  </a:extLst>
                </a:gridCol>
                <a:gridCol w="678096">
                  <a:extLst>
                    <a:ext uri="{9D8B030D-6E8A-4147-A177-3AD203B41FA5}">
                      <a16:colId xmlns:a16="http://schemas.microsoft.com/office/drawing/2014/main" val="20003"/>
                    </a:ext>
                  </a:extLst>
                </a:gridCol>
                <a:gridCol w="846118">
                  <a:extLst>
                    <a:ext uri="{9D8B030D-6E8A-4147-A177-3AD203B41FA5}">
                      <a16:colId xmlns:a16="http://schemas.microsoft.com/office/drawing/2014/main" val="20004"/>
                    </a:ext>
                  </a:extLst>
                </a:gridCol>
                <a:gridCol w="584180">
                  <a:extLst>
                    <a:ext uri="{9D8B030D-6E8A-4147-A177-3AD203B41FA5}">
                      <a16:colId xmlns:a16="http://schemas.microsoft.com/office/drawing/2014/main" val="20005"/>
                    </a:ext>
                  </a:extLst>
                </a:gridCol>
                <a:gridCol w="608385">
                  <a:extLst>
                    <a:ext uri="{9D8B030D-6E8A-4147-A177-3AD203B41FA5}">
                      <a16:colId xmlns:a16="http://schemas.microsoft.com/office/drawing/2014/main" val="20006"/>
                    </a:ext>
                  </a:extLst>
                </a:gridCol>
                <a:gridCol w="641330">
                  <a:extLst>
                    <a:ext uri="{9D8B030D-6E8A-4147-A177-3AD203B41FA5}">
                      <a16:colId xmlns:a16="http://schemas.microsoft.com/office/drawing/2014/main" val="20007"/>
                    </a:ext>
                  </a:extLst>
                </a:gridCol>
              </a:tblGrid>
              <a:tr h="74538">
                <a:tc gridSpan="3">
                  <a:txBody>
                    <a:bodyPr/>
                    <a:lstStyle/>
                    <a:p>
                      <a:pPr algn="ctr" fontAlgn="b"/>
                      <a:r>
                        <a:rPr lang="en-US" sz="800" b="1" i="0" u="none" strike="noStrike" dirty="0">
                          <a:solidFill>
                            <a:schemeClr val="bg1"/>
                          </a:solidFill>
                          <a:latin typeface="Arial"/>
                        </a:rPr>
                        <a:t>Plant</a:t>
                      </a:r>
                    </a:p>
                  </a:txBody>
                  <a:tcPr marL="6340" marR="6340" marT="6340"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a:txBody>
                    <a:bodyPr/>
                    <a:lstStyle/>
                    <a:p>
                      <a:pPr algn="ctr" fontAlgn="b"/>
                      <a:r>
                        <a:rPr lang="en-US" sz="800" b="1" i="0" u="none" strike="noStrike" dirty="0">
                          <a:solidFill>
                            <a:schemeClr val="bg1"/>
                          </a:solidFill>
                          <a:latin typeface="Arial"/>
                        </a:rPr>
                        <a:t>Primary</a:t>
                      </a:r>
                      <a:br>
                        <a:rPr lang="en-US" sz="800" b="1" i="0" u="none" strike="noStrike" dirty="0">
                          <a:solidFill>
                            <a:schemeClr val="bg1"/>
                          </a:solidFill>
                          <a:latin typeface="Arial"/>
                        </a:rPr>
                      </a:br>
                      <a:r>
                        <a:rPr lang="en-US" sz="800" b="1" i="0" u="none" strike="noStrike" dirty="0">
                          <a:solidFill>
                            <a:schemeClr val="bg1"/>
                          </a:solidFill>
                          <a:latin typeface="Arial"/>
                        </a:rPr>
                        <a:t>Fuel</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Alternative</a:t>
                      </a:r>
                      <a:br>
                        <a:rPr lang="en-US" sz="800" b="1" i="0" u="none" strike="noStrike" dirty="0">
                          <a:solidFill>
                            <a:schemeClr val="bg1"/>
                          </a:solidFill>
                          <a:latin typeface="Arial"/>
                        </a:rPr>
                      </a:br>
                      <a:r>
                        <a:rPr lang="en-US" sz="800" b="1" i="0" u="none" strike="noStrike" dirty="0">
                          <a:solidFill>
                            <a:schemeClr val="bg1"/>
                          </a:solidFill>
                          <a:latin typeface="Arial"/>
                        </a:rPr>
                        <a:t>Fuel</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In-Service</a:t>
                      </a:r>
                    </a:p>
                    <a:p>
                      <a:pPr algn="ctr" fontAlgn="b"/>
                      <a:r>
                        <a:rPr lang="en-US" sz="800" b="1" i="0" u="none" strike="noStrike" dirty="0">
                          <a:solidFill>
                            <a:schemeClr val="bg1"/>
                          </a:solidFill>
                          <a:latin typeface="Arial"/>
                        </a:rPr>
                        <a:t>Date</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Expected Retirement</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Net Summer</a:t>
                      </a:r>
                      <a:br>
                        <a:rPr lang="en-US" sz="800" b="1" i="0" u="none" strike="noStrike" dirty="0">
                          <a:solidFill>
                            <a:schemeClr val="bg1"/>
                          </a:solidFill>
                          <a:latin typeface="Arial"/>
                        </a:rPr>
                      </a:br>
                      <a:r>
                        <a:rPr lang="en-US" sz="800" b="1" i="0" u="none" strike="noStrike" dirty="0">
                          <a:solidFill>
                            <a:schemeClr val="bg1"/>
                          </a:solidFill>
                          <a:latin typeface="Arial"/>
                        </a:rPr>
                        <a:t>Capability</a:t>
                      </a:r>
                    </a:p>
                    <a:p>
                      <a:pPr algn="ctr" fontAlgn="b"/>
                      <a:r>
                        <a:rPr lang="en-US" sz="800" b="1" i="0" u="none" strike="noStrike" dirty="0">
                          <a:solidFill>
                            <a:schemeClr val="bg1"/>
                          </a:solidFill>
                          <a:latin typeface="Arial"/>
                        </a:rPr>
                        <a:t>(MW)</a:t>
                      </a:r>
                    </a:p>
                  </a:txBody>
                  <a:tcPr marL="6340" marR="6340" marT="6340" marB="0" anchor="b">
                    <a:lnL>
                      <a:noFill/>
                    </a:lnL>
                    <a:lnR>
                      <a:noFill/>
                    </a:lnR>
                    <a:lnT>
                      <a:noFill/>
                    </a:lnT>
                    <a:lnB>
                      <a:noFill/>
                    </a:lnB>
                    <a:solidFill>
                      <a:srgbClr val="004B9E"/>
                    </a:solidFill>
                  </a:tcPr>
                </a:tc>
                <a:extLst>
                  <a:ext uri="{0D108BD9-81ED-4DB2-BD59-A6C34878D82A}">
                    <a16:rowId xmlns:a16="http://schemas.microsoft.com/office/drawing/2014/main" val="10000"/>
                  </a:ext>
                </a:extLst>
              </a:tr>
              <a:tr h="114122">
                <a:tc gridSpan="3">
                  <a:txBody>
                    <a:bodyPr/>
                    <a:lstStyle/>
                    <a:p>
                      <a:pPr algn="l" fontAlgn="b"/>
                      <a:r>
                        <a:rPr lang="en-US" sz="800" b="1" i="0" u="none" strike="noStrike" dirty="0">
                          <a:solidFill>
                            <a:schemeClr val="bg1"/>
                          </a:solidFill>
                          <a:latin typeface="Arial"/>
                        </a:rPr>
                        <a:t>Owned Resources</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r"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07782">
                <a:tc gridSpan="3">
                  <a:txBody>
                    <a:bodyPr/>
                    <a:lstStyle/>
                    <a:p>
                      <a:pPr algn="l" fontAlgn="b"/>
                      <a:r>
                        <a:rPr lang="en-US" sz="800" b="1" i="0" u="none" strike="noStrike" dirty="0">
                          <a:latin typeface="Arial"/>
                        </a:rPr>
                        <a:t>J. R. Kelly</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2"/>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Steam Unit 8</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Waste Heat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1965 / 2001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2035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36.0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4</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2001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2051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72.0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4"/>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108.0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5"/>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6"/>
                  </a:ext>
                </a:extLst>
              </a:tr>
              <a:tr h="107782">
                <a:tc gridSpan="3">
                  <a:txBody>
                    <a:bodyPr/>
                    <a:lstStyle/>
                    <a:p>
                      <a:pPr algn="l" fontAlgn="b"/>
                      <a:r>
                        <a:rPr lang="en-US" sz="800" b="1" i="0" u="none" strike="noStrike" dirty="0">
                          <a:latin typeface="Arial"/>
                        </a:rPr>
                        <a:t>Deerhaven Generating Station</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7"/>
                  </a:ext>
                </a:extLst>
              </a:tr>
              <a:tr h="107782">
                <a:tc>
                  <a:txBody>
                    <a:bodyPr/>
                    <a:lstStyle/>
                    <a:p>
                      <a:pPr algn="l" fontAlgn="b"/>
                      <a:endParaRPr lang="en-US" sz="7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dirty="0">
                          <a:latin typeface="Arial"/>
                        </a:rPr>
                        <a:t>Steam Unit 2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Bituminous Coal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rtl="0" fontAlgn="ctr"/>
                      <a:r>
                        <a:rPr lang="en-US" sz="800" b="1" i="0" u="none" strike="noStrike" dirty="0">
                          <a:solidFill>
                            <a:schemeClr val="tx1"/>
                          </a:solidFill>
                          <a:latin typeface="Arial"/>
                        </a:rPr>
                        <a:t>-</a:t>
                      </a:r>
                      <a:r>
                        <a:rPr lang="en-US" sz="800" b="1" i="0" u="none" strike="noStrike" dirty="0">
                          <a:solidFill>
                            <a:srgbClr val="FFFFFF"/>
                          </a:solidFill>
                          <a:latin typeface="Arial"/>
                        </a:rPr>
                        <a:t>-</a:t>
                      </a:r>
                    </a:p>
                  </a:txBody>
                  <a:tcPr marL="6340" marR="6340" marT="6340"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1981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2031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228.0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8"/>
                  </a:ext>
                </a:extLst>
              </a:tr>
              <a:tr h="107782">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dirty="0">
                          <a:latin typeface="Arial"/>
                        </a:rPr>
                        <a:t>Steam Unit 1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Residual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1982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2022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75.0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9"/>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3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1996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2046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71.0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0"/>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2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1976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2026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17.5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1"/>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1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1976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2026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17.5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2"/>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409.0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4"/>
                  </a:ext>
                </a:extLst>
              </a:tr>
              <a:tr h="107782">
                <a:tc gridSpan="3">
                  <a:txBody>
                    <a:bodyPr/>
                    <a:lstStyle/>
                    <a:p>
                      <a:pPr algn="l" fontAlgn="b"/>
                      <a:r>
                        <a:rPr lang="en-US" sz="800" b="1" i="0" u="none" strike="noStrike" dirty="0">
                          <a:latin typeface="Arial"/>
                        </a:rPr>
                        <a:t>South Energy Center</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700" b="0" i="0" u="none" strike="noStrike" dirty="0">
                          <a:latin typeface="Arial"/>
                        </a:rPr>
                        <a:t>SEC-1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tcPr>
                </a:tc>
                <a:tc>
                  <a:txBody>
                    <a:bodyPr/>
                    <a:lstStyle/>
                    <a:p>
                      <a:pPr algn="l" fontAlgn="b"/>
                      <a:r>
                        <a:rPr lang="en-US" sz="800" b="0" i="0" u="none" strike="noStrike" dirty="0">
                          <a:latin typeface="Arial"/>
                        </a:rPr>
                        <a:t>Natural Gas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2009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2039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3.8</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700" b="0" i="0" u="none" strike="noStrike" dirty="0">
                          <a:latin typeface="Arial"/>
                        </a:rPr>
                        <a:t>SEC-2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pPr algn="l" fontAlgn="b"/>
                      <a:endParaRPr lang="en-US" sz="800" b="0" i="0" u="none" strike="noStrike" dirty="0">
                        <a:latin typeface="Arial"/>
                      </a:endParaRPr>
                    </a:p>
                  </a:txBody>
                  <a:tcPr marL="6340" marR="6340" marT="6340" marB="0" anchor="b"/>
                </a:tc>
                <a:tc>
                  <a:txBody>
                    <a:bodyPr/>
                    <a:lstStyle/>
                    <a:p>
                      <a:pPr algn="l" fontAlgn="b"/>
                      <a:r>
                        <a:rPr lang="en-US" sz="800" b="0" i="0" u="none" strike="noStrike" dirty="0">
                          <a:latin typeface="Arial"/>
                        </a:rPr>
                        <a:t>Natural Gas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2017</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2047</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7.4</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7"/>
                  </a:ext>
                </a:extLst>
              </a:tr>
              <a:tr h="107782">
                <a:tc>
                  <a:txBody>
                    <a:bodyPr/>
                    <a:lstStyle/>
                    <a:p>
                      <a:pPr algn="l" fontAlgn="b"/>
                      <a:endParaRPr lang="en-US" sz="7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11.2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8"/>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9"/>
                  </a:ext>
                </a:extLst>
              </a:tr>
              <a:tr h="107782">
                <a:tc gridSpan="4">
                  <a:txBody>
                    <a:bodyPr/>
                    <a:lstStyle/>
                    <a:p>
                      <a:pPr algn="l" fontAlgn="b"/>
                      <a:r>
                        <a:rPr lang="en-US" sz="800" b="1" i="0" u="none" strike="noStrike" dirty="0">
                          <a:latin typeface="Arial"/>
                        </a:rPr>
                        <a:t>Deerhaven Renewable (DHR Biomass Plant)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0"/>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Biomass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2013</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2043</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103.0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1"/>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2"/>
                  </a:ext>
                </a:extLst>
              </a:tr>
              <a:tr h="107782">
                <a:tc gridSpan="3">
                  <a:txBody>
                    <a:bodyPr/>
                    <a:lstStyle/>
                    <a:p>
                      <a:pPr algn="l" fontAlgn="b"/>
                      <a:r>
                        <a:rPr lang="en-US" sz="800" b="1" i="0" u="none" strike="noStrike" dirty="0">
                          <a:latin typeface="Arial"/>
                        </a:rPr>
                        <a:t>Total Owned Resources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1" i="0" u="none" strike="noStrike" dirty="0">
                          <a:latin typeface="Arial"/>
                        </a:rPr>
                        <a:t>631.2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4"/>
                  </a:ext>
                </a:extLst>
              </a:tr>
              <a:tr h="107782">
                <a:tc gridSpan="3">
                  <a:txBody>
                    <a:bodyPr/>
                    <a:lstStyle/>
                    <a:p>
                      <a:pPr algn="l" fontAlgn="b"/>
                      <a:r>
                        <a:rPr lang="en-US" sz="800" b="1" i="0" u="none" strike="noStrike" dirty="0">
                          <a:solidFill>
                            <a:schemeClr val="bg1"/>
                          </a:solidFill>
                          <a:latin typeface="Arial"/>
                        </a:rPr>
                        <a:t>Power Purchase Agreements</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25"/>
                  </a:ext>
                </a:extLst>
              </a:tr>
              <a:tr h="107782">
                <a:tc gridSpan="3">
                  <a:txBody>
                    <a:bodyPr/>
                    <a:lstStyle/>
                    <a:p>
                      <a:pPr algn="l" fontAlgn="b"/>
                      <a:r>
                        <a:rPr lang="en-US" sz="800" b="0" i="0" u="none" strike="noStrike">
                          <a:latin typeface="Arial"/>
                        </a:rPr>
                        <a:t>Baseline Landfill</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Landfill Gas</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3.7</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6"/>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7"/>
                  </a:ext>
                </a:extLst>
              </a:tr>
              <a:tr h="107782">
                <a:tc gridSpan="3">
                  <a:txBody>
                    <a:bodyPr/>
                    <a:lstStyle/>
                    <a:p>
                      <a:pPr algn="l" fontAlgn="b"/>
                      <a:r>
                        <a:rPr lang="en-US" sz="800" b="1" i="0" u="none" strike="noStrike" dirty="0">
                          <a:solidFill>
                            <a:schemeClr val="tx1"/>
                          </a:solidFill>
                          <a:latin typeface="Arial"/>
                        </a:rPr>
                        <a:t>Total Available Capacity</a:t>
                      </a:r>
                      <a:r>
                        <a:rPr lang="en-US" sz="800" b="1" i="0" u="none" strike="noStrike" baseline="30000" dirty="0">
                          <a:solidFill>
                            <a:schemeClr val="tx1"/>
                          </a:solidFill>
                          <a:latin typeface="Arial"/>
                        </a:rPr>
                        <a:t>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800" b="1" i="0" u="none" strike="noStrike" dirty="0">
                          <a:solidFill>
                            <a:schemeClr val="tx1"/>
                          </a:solidFill>
                          <a:latin typeface="Arial"/>
                        </a:rPr>
                        <a:t>634.9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28"/>
                  </a:ext>
                </a:extLst>
              </a:tr>
              <a:tr h="107782">
                <a:tc gridSpan="3">
                  <a:txBody>
                    <a:bodyPr/>
                    <a:lstStyle/>
                    <a:p>
                      <a:pPr algn="l" fontAlgn="b"/>
                      <a:r>
                        <a:rPr lang="en-US" sz="800" b="1" i="0" u="none" strike="noStrike" dirty="0">
                          <a:solidFill>
                            <a:schemeClr val="tx1"/>
                          </a:solidFill>
                          <a:latin typeface="Arial"/>
                        </a:rPr>
                        <a:t>Peak Load</a:t>
                      </a:r>
                      <a:r>
                        <a:rPr lang="en-US" sz="800" b="1" i="0" u="none" strike="noStrike" baseline="30000" dirty="0">
                          <a:solidFill>
                            <a:schemeClr val="tx1"/>
                          </a:solidFill>
                          <a:latin typeface="Arial"/>
                        </a:rPr>
                        <a:t>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r" fontAlgn="b"/>
                      <a:r>
                        <a:rPr lang="en-US" sz="800" b="1" i="0" u="none" strike="noStrike" dirty="0">
                          <a:solidFill>
                            <a:schemeClr val="tx1"/>
                          </a:solidFill>
                          <a:latin typeface="Arial"/>
                        </a:rPr>
                        <a:t>425.0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29"/>
                  </a:ext>
                </a:extLst>
              </a:tr>
            </a:tbl>
          </a:graphicData>
        </a:graphic>
      </p:graphicFrame>
      <p:sp>
        <p:nvSpPr>
          <p:cNvPr id="15" name="Rectangle_5_311218_1140439496"/>
          <p:cNvSpPr>
            <a:spLocks noChangeArrowheads="1"/>
          </p:cNvSpPr>
          <p:nvPr>
            <p:custDataLst>
              <p:tags r:id="rId2"/>
            </p:custDataLst>
          </p:nvPr>
        </p:nvSpPr>
        <p:spPr bwMode="gray">
          <a:xfrm>
            <a:off x="446061" y="1376792"/>
            <a:ext cx="4862539"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Existing Generating</a:t>
            </a:r>
            <a:r>
              <a:rPr kumimoji="0" lang="en-US" sz="1200" b="1" i="0" u="none" strike="noStrike" kern="0" cap="none" spc="0" normalizeH="0" noProof="0" dirty="0">
                <a:ln>
                  <a:noFill/>
                </a:ln>
                <a:solidFill>
                  <a:srgbClr val="FFFFFF"/>
                </a:solidFill>
                <a:effectLst/>
                <a:uLnTx/>
                <a:uFillTx/>
                <a:latin typeface="Arial"/>
              </a:rPr>
              <a:t> Resources</a:t>
            </a:r>
            <a:endParaRPr kumimoji="0" lang="en-US" sz="1200" b="1" i="0" u="none" strike="noStrike" kern="0" cap="none" spc="0" normalizeH="0" baseline="0" noProof="0" dirty="0">
              <a:ln>
                <a:noFill/>
              </a:ln>
              <a:solidFill>
                <a:srgbClr val="FFFFFF"/>
              </a:solidFill>
              <a:effectLst/>
              <a:uLnTx/>
              <a:uFillTx/>
              <a:latin typeface="Arial"/>
            </a:endParaRPr>
          </a:p>
        </p:txBody>
      </p:sp>
      <p:sp>
        <p:nvSpPr>
          <p:cNvPr id="19" name="Rectangle_5_311218_1140439496"/>
          <p:cNvSpPr>
            <a:spLocks noChangeArrowheads="1"/>
          </p:cNvSpPr>
          <p:nvPr>
            <p:custDataLst>
              <p:tags r:id="rId3"/>
            </p:custDataLst>
          </p:nvPr>
        </p:nvSpPr>
        <p:spPr bwMode="gray">
          <a:xfrm>
            <a:off x="5342086" y="4558141"/>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FY 2021 Capacity by Fuel Source</a:t>
            </a:r>
          </a:p>
        </p:txBody>
      </p:sp>
      <p:sp>
        <p:nvSpPr>
          <p:cNvPr id="13" name="Rectangle_5_311218_1140439496"/>
          <p:cNvSpPr>
            <a:spLocks noChangeArrowheads="1"/>
          </p:cNvSpPr>
          <p:nvPr>
            <p:custDataLst>
              <p:tags r:id="rId4"/>
            </p:custDataLst>
          </p:nvPr>
        </p:nvSpPr>
        <p:spPr bwMode="gray">
          <a:xfrm>
            <a:off x="5325031" y="1376792"/>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FY 2012 Dispatch by Fuel Source</a:t>
            </a:r>
          </a:p>
        </p:txBody>
      </p:sp>
      <p:sp>
        <p:nvSpPr>
          <p:cNvPr id="23" name="Rectangle_5_311218_1140439496"/>
          <p:cNvSpPr>
            <a:spLocks noChangeArrowheads="1"/>
          </p:cNvSpPr>
          <p:nvPr>
            <p:custDataLst>
              <p:tags r:id="rId5"/>
            </p:custDataLst>
          </p:nvPr>
        </p:nvSpPr>
        <p:spPr bwMode="gray">
          <a:xfrm>
            <a:off x="5337175" y="2988638"/>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Net Energy Requirements by Fuel Source</a:t>
            </a:r>
            <a:r>
              <a:rPr lang="en-US" sz="1200" b="1" kern="0" baseline="30000" dirty="0">
                <a:solidFill>
                  <a:srgbClr val="FFFFFF"/>
                </a:solidFill>
                <a:latin typeface="Arial"/>
              </a:rPr>
              <a:t>3</a:t>
            </a:r>
            <a:endParaRPr kumimoji="0" lang="en-US" sz="1200" b="1" i="0" u="none" strike="noStrike" kern="0" cap="none" spc="0" normalizeH="0" baseline="30000" noProof="0" dirty="0">
              <a:ln>
                <a:noFill/>
              </a:ln>
              <a:solidFill>
                <a:srgbClr val="FFFFFF"/>
              </a:solidFill>
              <a:effectLst/>
              <a:uLnTx/>
              <a:uFillTx/>
              <a:latin typeface="Arial"/>
            </a:endParaRPr>
          </a:p>
        </p:txBody>
      </p:sp>
      <p:graphicFrame>
        <p:nvGraphicFramePr>
          <p:cNvPr id="5" name="Chart 4"/>
          <p:cNvGraphicFramePr/>
          <p:nvPr>
            <p:extLst>
              <p:ext uri="{D42A27DB-BD31-4B8C-83A1-F6EECF244321}">
                <p14:modId xmlns:p14="http://schemas.microsoft.com/office/powerpoint/2010/main" val="47372123"/>
              </p:ext>
            </p:extLst>
          </p:nvPr>
        </p:nvGraphicFramePr>
        <p:xfrm>
          <a:off x="5337175" y="4770350"/>
          <a:ext cx="3311627" cy="17036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extLst>
              <p:ext uri="{D42A27DB-BD31-4B8C-83A1-F6EECF244321}">
                <p14:modId xmlns:p14="http://schemas.microsoft.com/office/powerpoint/2010/main" val="766277853"/>
              </p:ext>
            </p:extLst>
          </p:nvPr>
        </p:nvGraphicFramePr>
        <p:xfrm>
          <a:off x="5343246" y="3035889"/>
          <a:ext cx="3311627" cy="170360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86249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rPr>
              <a:t>Existing Renewable Energy</a:t>
            </a:r>
            <a:br>
              <a:rPr lang="en-US" sz="2400" dirty="0">
                <a:solidFill>
                  <a:srgbClr val="0066CC"/>
                </a:solidFill>
              </a:rPr>
            </a:br>
            <a:r>
              <a:rPr lang="en-US" sz="1800" dirty="0">
                <a:solidFill>
                  <a:srgbClr val="0066CC"/>
                </a:solidFill>
              </a:rPr>
              <a:t>GRU Has a Very Strong Renewable Energy Portfolio</a:t>
            </a:r>
            <a:endParaRPr lang="en-US" sz="2400" dirty="0">
              <a:solidFill>
                <a:srgbClr val="0066CC"/>
              </a:solidFill>
            </a:endParaRPr>
          </a:p>
        </p:txBody>
      </p:sp>
      <p:sp>
        <p:nvSpPr>
          <p:cNvPr id="4" name="Slide Number Placeholder 3"/>
          <p:cNvSpPr>
            <a:spLocks noGrp="1"/>
          </p:cNvSpPr>
          <p:nvPr>
            <p:ph type="sldNum" sz="quarter" idx="10"/>
          </p:nvPr>
        </p:nvSpPr>
        <p:spPr>
          <a:xfrm>
            <a:off x="3612930" y="6248400"/>
            <a:ext cx="19050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088F40-E48C-4470-8B56-909590F01EA1}" type="slidenum">
              <a:rPr kumimoji="0" lang="en-US" sz="1400" b="0" i="0" u="none" strike="noStrike" kern="1200" cap="none" spc="0" normalizeH="0" baseline="0" noProof="0" smtClean="0">
                <a:ln>
                  <a:noFill/>
                </a:ln>
                <a:solidFill>
                  <a:srgbClr val="FFFFFF"/>
                </a:solidFill>
                <a:effectLst/>
                <a:uLnTx/>
                <a:uFillTx/>
                <a:latin typeface="Arial"/>
                <a:ea typeface="ＭＳ Ｐゴシック"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FFFFFF"/>
              </a:solidFill>
              <a:effectLst/>
              <a:uLnTx/>
              <a:uFillTx/>
              <a:latin typeface="Arial"/>
              <a:ea typeface="ＭＳ Ｐゴシック" pitchFamily="34" charset="-128"/>
              <a:cs typeface="+mn-cs"/>
            </a:endParaRPr>
          </a:p>
        </p:txBody>
      </p:sp>
      <p:sp>
        <p:nvSpPr>
          <p:cNvPr id="5" name="Content Placeholder 2"/>
          <p:cNvSpPr txBox="1">
            <a:spLocks/>
          </p:cNvSpPr>
          <p:nvPr/>
        </p:nvSpPr>
        <p:spPr bwMode="auto">
          <a:xfrm>
            <a:off x="457200" y="1362794"/>
            <a:ext cx="8229600" cy="178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GRU has a </a:t>
            </a:r>
            <a:r>
              <a:rPr kumimoji="0" lang="en-US" sz="1400" b="0" i="0" u="sng" strike="noStrike" kern="0" cap="none" spc="0" normalizeH="0" baseline="0" noProof="0" dirty="0">
                <a:ln>
                  <a:noFill/>
                </a:ln>
                <a:solidFill>
                  <a:srgbClr val="000000"/>
                </a:solidFill>
                <a:effectLst/>
                <a:uLnTx/>
                <a:uFillTx/>
                <a:latin typeface="Arial"/>
                <a:ea typeface="ＭＳ Ｐゴシック"/>
                <a:cs typeface="+mn-cs"/>
              </a:rPr>
              <a:t>very strong</a:t>
            </a: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 renewable portfolio, which accounts for over 20% of delivered energy</a:t>
            </a: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The Southeast is well behind with the penetration of renewables at ~6%</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Since 2006, renewable energy and carbon management strategies became a major component of GRU's long-term power supply acquisition program</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These renewable resources include the purchase of energy generated by landfill gas, biomass and solar</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First utility in the nation to adopt a European-style solar feed in tariff (“FIT”) in March 2009. Approximately 18.6 MW of solar PV capacity was installed and continues to supply energy to the System</a:t>
            </a: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sng"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9" name="Rectangle_5_311218_1114257090"/>
          <p:cNvSpPr>
            <a:spLocks noChangeArrowheads="1"/>
          </p:cNvSpPr>
          <p:nvPr>
            <p:custDataLst>
              <p:tags r:id="rId1"/>
            </p:custDataLst>
          </p:nvPr>
        </p:nvSpPr>
        <p:spPr bwMode="gray">
          <a:xfrm>
            <a:off x="457200" y="4298391"/>
            <a:ext cx="822960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ＭＳ Ｐゴシック"/>
                <a:cs typeface="+mn-cs"/>
              </a:rPr>
              <a:t>Dispatch by Fuel Source Comparision</a:t>
            </a:r>
            <a:r>
              <a:rPr kumimoji="0" lang="en-US" sz="1200" b="1" i="0" u="none" strike="noStrike" kern="0" cap="none" spc="0" normalizeH="0" baseline="30000" noProof="0" dirty="0">
                <a:ln>
                  <a:noFill/>
                </a:ln>
                <a:solidFill>
                  <a:srgbClr val="FFFFFF"/>
                </a:solidFill>
                <a:effectLst/>
                <a:uLnTx/>
                <a:uFillTx/>
                <a:latin typeface="Arial"/>
                <a:ea typeface="ＭＳ Ｐゴシック"/>
                <a:cs typeface="+mn-cs"/>
              </a:rPr>
              <a:t>1</a:t>
            </a:r>
          </a:p>
        </p:txBody>
      </p:sp>
      <p:graphicFrame>
        <p:nvGraphicFramePr>
          <p:cNvPr id="11" name="Table 10"/>
          <p:cNvGraphicFramePr>
            <a:graphicFrameLocks noGrp="1"/>
          </p:cNvGraphicFramePr>
          <p:nvPr>
            <p:extLst>
              <p:ext uri="{D42A27DB-BD31-4B8C-83A1-F6EECF244321}">
                <p14:modId xmlns:p14="http://schemas.microsoft.com/office/powerpoint/2010/main" val="2041737639"/>
              </p:ext>
            </p:extLst>
          </p:nvPr>
        </p:nvGraphicFramePr>
        <p:xfrm>
          <a:off x="457200" y="4532531"/>
          <a:ext cx="8229600" cy="1406634"/>
        </p:xfrm>
        <a:graphic>
          <a:graphicData uri="http://schemas.openxmlformats.org/drawingml/2006/table">
            <a:tbl>
              <a:tblPr/>
              <a:tblGrid>
                <a:gridCol w="3014804">
                  <a:extLst>
                    <a:ext uri="{9D8B030D-6E8A-4147-A177-3AD203B41FA5}">
                      <a16:colId xmlns:a16="http://schemas.microsoft.com/office/drawing/2014/main" val="20000"/>
                    </a:ext>
                  </a:extLst>
                </a:gridCol>
                <a:gridCol w="1303699">
                  <a:extLst>
                    <a:ext uri="{9D8B030D-6E8A-4147-A177-3AD203B41FA5}">
                      <a16:colId xmlns:a16="http://schemas.microsoft.com/office/drawing/2014/main" val="20001"/>
                    </a:ext>
                  </a:extLst>
                </a:gridCol>
                <a:gridCol w="1303699">
                  <a:extLst>
                    <a:ext uri="{9D8B030D-6E8A-4147-A177-3AD203B41FA5}">
                      <a16:colId xmlns:a16="http://schemas.microsoft.com/office/drawing/2014/main" val="20002"/>
                    </a:ext>
                  </a:extLst>
                </a:gridCol>
                <a:gridCol w="1303699">
                  <a:extLst>
                    <a:ext uri="{9D8B030D-6E8A-4147-A177-3AD203B41FA5}">
                      <a16:colId xmlns:a16="http://schemas.microsoft.com/office/drawing/2014/main" val="20003"/>
                    </a:ext>
                  </a:extLst>
                </a:gridCol>
                <a:gridCol w="1303699">
                  <a:extLst>
                    <a:ext uri="{9D8B030D-6E8A-4147-A177-3AD203B41FA5}">
                      <a16:colId xmlns:a16="http://schemas.microsoft.com/office/drawing/2014/main" val="20004"/>
                    </a:ext>
                  </a:extLst>
                </a:gridCol>
              </a:tblGrid>
              <a:tr h="228600">
                <a:tc>
                  <a:txBody>
                    <a:bodyPr/>
                    <a:lstStyle/>
                    <a:p>
                      <a:pPr algn="l" fontAlgn="b"/>
                      <a:r>
                        <a:rPr lang="en-US" sz="1200" b="1" i="0" u="none" strike="noStrike" dirty="0">
                          <a:solidFill>
                            <a:schemeClr val="bg1"/>
                          </a:solidFill>
                          <a:latin typeface="Arial"/>
                        </a:rPr>
                        <a:t>Fuel</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U.S.</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Southeast</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Florida</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GRU</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63634">
                <a:tc>
                  <a:txBody>
                    <a:bodyPr/>
                    <a:lstStyle/>
                    <a:p>
                      <a:pPr algn="l" fontAlgn="b"/>
                      <a:r>
                        <a:rPr lang="en-US" sz="1200" b="0" i="0" u="none" strike="noStrike" dirty="0">
                          <a:solidFill>
                            <a:srgbClr val="000000"/>
                          </a:solidFill>
                          <a:latin typeface="Arial"/>
                        </a:rPr>
                        <a:t>Coal</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18.8%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14.9%</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6.7%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11.0%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8600">
                <a:tc>
                  <a:txBody>
                    <a:bodyPr/>
                    <a:lstStyle/>
                    <a:p>
                      <a:pPr algn="l" fontAlgn="b"/>
                      <a:r>
                        <a:rPr lang="en-US" sz="1200" b="0" i="0" u="none" strike="noStrike">
                          <a:solidFill>
                            <a:srgbClr val="000000"/>
                          </a:solidFill>
                          <a:latin typeface="Arial"/>
                        </a:rPr>
                        <a:t>Petroleum</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0.4%</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0.3%</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8600">
                <a:tc>
                  <a:txBody>
                    <a:bodyPr/>
                    <a:lstStyle/>
                    <a:p>
                      <a:pPr algn="l" fontAlgn="b"/>
                      <a:r>
                        <a:rPr lang="en-US" sz="1200" b="0" i="0" u="none" strike="noStrike">
                          <a:solidFill>
                            <a:srgbClr val="000000"/>
                          </a:solidFill>
                          <a:latin typeface="Arial"/>
                        </a:rPr>
                        <a:t>Natural Gas</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39.6%</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48.7%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76.0%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64.8%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8600">
                <a:tc>
                  <a:txBody>
                    <a:bodyPr/>
                    <a:lstStyle/>
                    <a:p>
                      <a:pPr algn="l" fontAlgn="b"/>
                      <a:r>
                        <a:rPr lang="en-US" sz="1200" b="0" i="0" u="none" strike="noStrike">
                          <a:solidFill>
                            <a:srgbClr val="000000"/>
                          </a:solidFill>
                          <a:latin typeface="Arial"/>
                        </a:rPr>
                        <a:t>Nuclear</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19.2%</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25.1%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11.9%</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8600">
                <a:tc>
                  <a:txBody>
                    <a:bodyPr/>
                    <a:lstStyle/>
                    <a:p>
                      <a:pPr algn="l" fontAlgn="b"/>
                      <a:r>
                        <a:rPr lang="en-US" sz="1200" b="1" i="0" u="none" strike="noStrike" dirty="0">
                          <a:solidFill>
                            <a:srgbClr val="000000"/>
                          </a:solidFill>
                          <a:latin typeface="Arial"/>
                        </a:rPr>
                        <a:t>Renewable (incl. Hydro)</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22.8%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8.8%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6.6%</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24.2%</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05"/>
                  </a:ext>
                </a:extLst>
              </a:tr>
            </a:tbl>
          </a:graphicData>
        </a:graphic>
      </p:graphicFrame>
      <p:sp>
        <p:nvSpPr>
          <p:cNvPr id="13" name="Rectangle 13"/>
          <p:cNvSpPr>
            <a:spLocks noChangeArrowheads="1"/>
          </p:cNvSpPr>
          <p:nvPr>
            <p:custDataLst>
              <p:tags r:id="rId2"/>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marR="0" lvl="0" indent="-169863" algn="l" defTabSz="914400" rtl="0" eaLnBrk="1" fontAlgn="auto" latinLnBrk="0" hangingPunct="1">
              <a:lnSpc>
                <a:spcPct val="90000"/>
              </a:lnSpc>
              <a:spcBef>
                <a:spcPts val="0"/>
              </a:spcBef>
              <a:spcAft>
                <a:spcPts val="0"/>
              </a:spcAft>
              <a:buClr>
                <a:srgbClr val="000000"/>
              </a:buClr>
              <a:buSzTx/>
              <a:buFont typeface="Wingdings 2" pitchFamily="18" charset="2"/>
              <a:buNone/>
              <a:tabLst/>
              <a:defRPr/>
            </a:pPr>
            <a:r>
              <a:rPr kumimoji="0" lang="en-US" sz="800" b="0" i="1" u="none" strike="noStrike" kern="1200" cap="none" spc="0" normalizeH="0" baseline="0" noProof="0" dirty="0">
                <a:ln>
                  <a:noFill/>
                </a:ln>
                <a:solidFill>
                  <a:srgbClr val="000000"/>
                </a:solidFill>
                <a:effectLst/>
                <a:uLnTx/>
                <a:uFillTx/>
                <a:latin typeface="Arial"/>
                <a:ea typeface="ＭＳ Ｐゴシック"/>
                <a:cs typeface="+mn-cs"/>
              </a:rPr>
              <a:t>___________________________</a:t>
            </a:r>
          </a:p>
          <a:p>
            <a:pPr marL="228600" marR="0" lvl="0" indent="-228600" algn="l" defTabSz="914400" rtl="0" eaLnBrk="1" fontAlgn="auto" latinLnBrk="0" hangingPunct="1">
              <a:lnSpc>
                <a:spcPct val="90000"/>
              </a:lnSpc>
              <a:spcBef>
                <a:spcPts val="0"/>
              </a:spcBef>
              <a:spcAft>
                <a:spcPts val="0"/>
              </a:spcAft>
              <a:buClr>
                <a:srgbClr val="000000"/>
              </a:buClr>
              <a:buSzTx/>
              <a:buFont typeface="Wingdings 2" pitchFamily="18" charset="2"/>
              <a:buAutoNum type="arabicPeriod"/>
              <a:tabLst/>
              <a:defRPr/>
            </a:pPr>
            <a:r>
              <a:rPr kumimoji="0" lang="en-US" sz="800" b="0" i="1" u="none" strike="noStrike" kern="1200" cap="none" spc="0" normalizeH="0" baseline="0" noProof="0" dirty="0">
                <a:ln>
                  <a:noFill/>
                </a:ln>
                <a:solidFill>
                  <a:srgbClr val="000000"/>
                </a:solidFill>
                <a:effectLst/>
                <a:uLnTx/>
                <a:uFillTx/>
                <a:latin typeface="Arial"/>
                <a:ea typeface="ＭＳ Ｐゴシック"/>
                <a:cs typeface="+mn-cs"/>
              </a:rPr>
              <a:t>U.S., Southeast, and Florida data from 2020 Energy Information Administration; GRU data from 2021</a:t>
            </a:r>
          </a:p>
        </p:txBody>
      </p:sp>
      <p:sp>
        <p:nvSpPr>
          <p:cNvPr id="8" name="Rectangle 7"/>
          <p:cNvSpPr/>
          <p:nvPr/>
        </p:nvSpPr>
        <p:spPr bwMode="auto">
          <a:xfrm>
            <a:off x="6951430" y="5704762"/>
            <a:ext cx="1743075" cy="247650"/>
          </a:xfrm>
          <a:prstGeom prst="rect">
            <a:avLst/>
          </a:prstGeom>
          <a:solidFill>
            <a:schemeClr val="accent1">
              <a:alpha val="0"/>
            </a:schemeClr>
          </a:solidFill>
          <a:ln w="28575" cap="flat" cmpd="sng" algn="ctr">
            <a:solidFill>
              <a:srgbClr val="3399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114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18</a:t>
            </a:fld>
            <a:endParaRPr lang="en-US" dirty="0">
              <a:solidFill>
                <a:srgbClr val="FFFFFF"/>
              </a:solidFill>
            </a:endParaRPr>
          </a:p>
        </p:txBody>
      </p:sp>
      <p:sp>
        <p:nvSpPr>
          <p:cNvPr id="7" name="Title 1"/>
          <p:cNvSpPr>
            <a:spLocks noGrp="1"/>
          </p:cNvSpPr>
          <p:nvPr>
            <p:ph type="title"/>
          </p:nvPr>
        </p:nvSpPr>
        <p:spPr>
          <a:xfrm>
            <a:off x="411061" y="538021"/>
            <a:ext cx="8315587" cy="448056"/>
          </a:xfrm>
        </p:spPr>
        <p:txBody>
          <a:bodyPr anchor="t"/>
          <a:lstStyle/>
          <a:p>
            <a:r>
              <a:rPr lang="en-US" sz="2400" dirty="0">
                <a:solidFill>
                  <a:srgbClr val="0066CC"/>
                </a:solidFill>
                <a:cs typeface="+mn-cs"/>
              </a:rPr>
              <a:t>Significant Shift in Carbon Intensity Since 2010</a:t>
            </a:r>
          </a:p>
        </p:txBody>
      </p:sp>
      <p:sp>
        <p:nvSpPr>
          <p:cNvPr id="9" name="TextBox 8">
            <a:extLst>
              <a:ext uri="{FF2B5EF4-FFF2-40B4-BE49-F238E27FC236}">
                <a16:creationId xmlns:a16="http://schemas.microsoft.com/office/drawing/2014/main" id="{DF1BDB36-F4AD-4D35-817A-14DD5CA8BD1C}"/>
              </a:ext>
            </a:extLst>
          </p:cNvPr>
          <p:cNvSpPr txBox="1"/>
          <p:nvPr/>
        </p:nvSpPr>
        <p:spPr>
          <a:xfrm>
            <a:off x="337657" y="3125387"/>
            <a:ext cx="8388991" cy="2985433"/>
          </a:xfrm>
          <a:prstGeom prst="rect">
            <a:avLst/>
          </a:prstGeom>
          <a:noFill/>
        </p:spPr>
        <p:txBody>
          <a:bodyPr wrap="square" rtlCol="0">
            <a:spAutoFit/>
          </a:bodyPr>
          <a:lstStyle/>
          <a:p>
            <a:pPr marL="285750" indent="-285750">
              <a:spcBef>
                <a:spcPts val="1800"/>
              </a:spcBef>
              <a:buFont typeface="Wingdings" panose="05000000000000000000" pitchFamily="2" charset="2"/>
              <a:buChar char="§"/>
            </a:pPr>
            <a:r>
              <a:rPr lang="en-US" sz="1400" dirty="0"/>
              <a:t>GRU has seen significant reductions in CO2 emissions since 2010 (-45%)</a:t>
            </a:r>
          </a:p>
          <a:p>
            <a:pPr marL="285750" indent="-285750">
              <a:spcBef>
                <a:spcPts val="1800"/>
              </a:spcBef>
              <a:buFont typeface="Wingdings" panose="05000000000000000000" pitchFamily="2" charset="2"/>
              <a:buChar char="§"/>
            </a:pPr>
            <a:r>
              <a:rPr lang="en-US" sz="1400" dirty="0"/>
              <a:t>Energy provided by coal is 84% lower in 2020 versus a decade ago</a:t>
            </a:r>
          </a:p>
          <a:p>
            <a:pPr marL="285750" indent="-285750">
              <a:spcBef>
                <a:spcPts val="1800"/>
              </a:spcBef>
              <a:buFont typeface="Wingdings" panose="05000000000000000000" pitchFamily="2" charset="2"/>
              <a:buChar char="§"/>
            </a:pPr>
            <a:r>
              <a:rPr lang="en-US" sz="1400" dirty="0"/>
              <a:t>Transition continues in earnest</a:t>
            </a:r>
          </a:p>
          <a:p>
            <a:pPr marL="742950" lvl="1" indent="-285750">
              <a:spcBef>
                <a:spcPts val="1800"/>
              </a:spcBef>
              <a:buFont typeface="Wingdings" panose="05000000000000000000" pitchFamily="2" charset="2"/>
              <a:buChar char="§"/>
            </a:pPr>
            <a:r>
              <a:rPr lang="en-US" sz="1400" dirty="0"/>
              <a:t>Continued integration of </a:t>
            </a:r>
            <a:r>
              <a:rPr lang="en-US" sz="1400" dirty="0" err="1"/>
              <a:t>Deerhaven</a:t>
            </a:r>
            <a:r>
              <a:rPr lang="en-US" sz="1400" dirty="0"/>
              <a:t> Renewables</a:t>
            </a:r>
          </a:p>
          <a:p>
            <a:pPr marL="742950" lvl="1" indent="-285750">
              <a:spcBef>
                <a:spcPts val="1800"/>
              </a:spcBef>
              <a:buFont typeface="Wingdings" panose="05000000000000000000" pitchFamily="2" charset="2"/>
              <a:buChar char="§"/>
            </a:pPr>
            <a:r>
              <a:rPr lang="en-US" sz="1400" dirty="0"/>
              <a:t>Solar development (50MWs)</a:t>
            </a:r>
          </a:p>
          <a:p>
            <a:pPr marL="742950" lvl="1" indent="-285750">
              <a:spcBef>
                <a:spcPts val="1800"/>
              </a:spcBef>
              <a:buFont typeface="Wingdings" panose="05000000000000000000" pitchFamily="2" charset="2"/>
              <a:buChar char="§"/>
            </a:pPr>
            <a:r>
              <a:rPr lang="en-US" sz="1400" dirty="0"/>
              <a:t>Gasification of </a:t>
            </a:r>
            <a:r>
              <a:rPr lang="en-US" sz="1400" dirty="0" err="1"/>
              <a:t>Deerhaven</a:t>
            </a:r>
            <a:r>
              <a:rPr lang="en-US" sz="1400" dirty="0"/>
              <a:t> 2</a:t>
            </a:r>
          </a:p>
          <a:p>
            <a:pPr marL="285750" indent="-285750">
              <a:spcBef>
                <a:spcPts val="1800"/>
              </a:spcBef>
              <a:buFont typeface="Wingdings" panose="05000000000000000000" pitchFamily="2" charset="2"/>
              <a:buChar char="§"/>
            </a:pPr>
            <a:r>
              <a:rPr lang="en-US" sz="1400" dirty="0"/>
              <a:t>Efforts of UAB and City Commission to move to 100% renewable by 2045 </a:t>
            </a:r>
          </a:p>
        </p:txBody>
      </p:sp>
      <p:graphicFrame>
        <p:nvGraphicFramePr>
          <p:cNvPr id="5" name="Table 4"/>
          <p:cNvGraphicFramePr>
            <a:graphicFrameLocks noGrp="1"/>
          </p:cNvGraphicFramePr>
          <p:nvPr>
            <p:extLst>
              <p:ext uri="{D42A27DB-BD31-4B8C-83A1-F6EECF244321}">
                <p14:modId xmlns:p14="http://schemas.microsoft.com/office/powerpoint/2010/main" val="161269897"/>
              </p:ext>
            </p:extLst>
          </p:nvPr>
        </p:nvGraphicFramePr>
        <p:xfrm>
          <a:off x="411060" y="1250817"/>
          <a:ext cx="8315588" cy="1539240"/>
        </p:xfrm>
        <a:graphic>
          <a:graphicData uri="http://schemas.openxmlformats.org/drawingml/2006/table">
            <a:tbl>
              <a:tblPr/>
              <a:tblGrid>
                <a:gridCol w="3178447">
                  <a:extLst>
                    <a:ext uri="{9D8B030D-6E8A-4147-A177-3AD203B41FA5}">
                      <a16:colId xmlns:a16="http://schemas.microsoft.com/office/drawing/2014/main" val="2790229255"/>
                    </a:ext>
                  </a:extLst>
                </a:gridCol>
                <a:gridCol w="1127311">
                  <a:extLst>
                    <a:ext uri="{9D8B030D-6E8A-4147-A177-3AD203B41FA5}">
                      <a16:colId xmlns:a16="http://schemas.microsoft.com/office/drawing/2014/main" val="1694371571"/>
                    </a:ext>
                  </a:extLst>
                </a:gridCol>
                <a:gridCol w="73982">
                  <a:extLst>
                    <a:ext uri="{9D8B030D-6E8A-4147-A177-3AD203B41FA5}">
                      <a16:colId xmlns:a16="http://schemas.microsoft.com/office/drawing/2014/main" val="2786354469"/>
                    </a:ext>
                  </a:extLst>
                </a:gridCol>
                <a:gridCol w="73982">
                  <a:extLst>
                    <a:ext uri="{9D8B030D-6E8A-4147-A177-3AD203B41FA5}">
                      <a16:colId xmlns:a16="http://schemas.microsoft.com/office/drawing/2014/main" val="914428616"/>
                    </a:ext>
                  </a:extLst>
                </a:gridCol>
                <a:gridCol w="1198510">
                  <a:extLst>
                    <a:ext uri="{9D8B030D-6E8A-4147-A177-3AD203B41FA5}">
                      <a16:colId xmlns:a16="http://schemas.microsoft.com/office/drawing/2014/main" val="2582940658"/>
                    </a:ext>
                  </a:extLst>
                </a:gridCol>
                <a:gridCol w="133168">
                  <a:extLst>
                    <a:ext uri="{9D8B030D-6E8A-4147-A177-3AD203B41FA5}">
                      <a16:colId xmlns:a16="http://schemas.microsoft.com/office/drawing/2014/main" val="523419168"/>
                    </a:ext>
                  </a:extLst>
                </a:gridCol>
                <a:gridCol w="1198510">
                  <a:extLst>
                    <a:ext uri="{9D8B030D-6E8A-4147-A177-3AD203B41FA5}">
                      <a16:colId xmlns:a16="http://schemas.microsoft.com/office/drawing/2014/main" val="450437879"/>
                    </a:ext>
                  </a:extLst>
                </a:gridCol>
                <a:gridCol w="133168">
                  <a:extLst>
                    <a:ext uri="{9D8B030D-6E8A-4147-A177-3AD203B41FA5}">
                      <a16:colId xmlns:a16="http://schemas.microsoft.com/office/drawing/2014/main" val="452011872"/>
                    </a:ext>
                  </a:extLst>
                </a:gridCol>
                <a:gridCol w="1198510">
                  <a:extLst>
                    <a:ext uri="{9D8B030D-6E8A-4147-A177-3AD203B41FA5}">
                      <a16:colId xmlns:a16="http://schemas.microsoft.com/office/drawing/2014/main" val="3856730845"/>
                    </a:ext>
                  </a:extLst>
                </a:gridCol>
              </a:tblGrid>
              <a:tr h="178036">
                <a:tc>
                  <a:txBody>
                    <a:bodyPr/>
                    <a:lstStyle/>
                    <a:p>
                      <a:pPr algn="l" fontAlgn="b"/>
                      <a:r>
                        <a:rPr lang="en-US" sz="1200" b="1" i="0" u="none" strike="noStrike" dirty="0">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2010</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w="12700" cap="flat" cmpd="sng" algn="ctr">
                      <a:solidFill>
                        <a:srgbClr val="FFFFFF"/>
                      </a:solidFill>
                      <a:prstDash val="dash"/>
                      <a:round/>
                      <a:headEnd type="none" w="med" len="med"/>
                      <a:tailEnd type="none" w="med" len="med"/>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FFFFFF"/>
                      </a:solidFill>
                      <a:prstDash val="dash"/>
                      <a:round/>
                      <a:headEnd type="none" w="med" len="med"/>
                      <a:tailEnd type="none" w="med" len="med"/>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2018</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2019</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2020</a:t>
                      </a:r>
                    </a:p>
                  </a:txBody>
                  <a:tcPr marL="9525" marR="9525" marT="9525" marB="0" anchor="b">
                    <a:lnL>
                      <a:noFill/>
                    </a:lnL>
                    <a:lnR>
                      <a:noFill/>
                    </a:lnR>
                    <a:lnT>
                      <a:noFill/>
                    </a:lnT>
                    <a:lnB>
                      <a:noFill/>
                    </a:lnB>
                    <a:solidFill>
                      <a:srgbClr val="004B9E"/>
                    </a:solidFill>
                  </a:tcPr>
                </a:tc>
                <a:extLst>
                  <a:ext uri="{0D108BD9-81ED-4DB2-BD59-A6C34878D82A}">
                    <a16:rowId xmlns:a16="http://schemas.microsoft.com/office/drawing/2014/main" val="701898415"/>
                  </a:ext>
                </a:extLst>
              </a:tr>
              <a:tr h="178036">
                <a:tc>
                  <a:txBody>
                    <a:bodyPr/>
                    <a:lstStyle/>
                    <a:p>
                      <a:pPr algn="l" fontAlgn="b"/>
                      <a:r>
                        <a:rPr lang="en-US" sz="1200" b="0" i="0" u="none" strike="noStrike">
                          <a:solidFill>
                            <a:srgbClr val="000000"/>
                          </a:solidFill>
                          <a:effectLst/>
                          <a:latin typeface="Arial" panose="020B0604020202020204" pitchFamily="34" charset="0"/>
                        </a:rPr>
                        <a:t>CO2 from Owned Generation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1,639,854</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1,059,529</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986,535</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940,383</a:t>
                      </a:r>
                    </a:p>
                  </a:txBody>
                  <a:tcPr marL="9525" marR="9525" marT="9525" marB="0" anchor="b">
                    <a:lnL>
                      <a:noFill/>
                    </a:lnL>
                    <a:lnR>
                      <a:noFill/>
                    </a:lnR>
                    <a:lnT>
                      <a:noFill/>
                    </a:lnT>
                    <a:lnB>
                      <a:noFill/>
                    </a:lnB>
                  </a:tcPr>
                </a:tc>
                <a:extLst>
                  <a:ext uri="{0D108BD9-81ED-4DB2-BD59-A6C34878D82A}">
                    <a16:rowId xmlns:a16="http://schemas.microsoft.com/office/drawing/2014/main" val="1051949699"/>
                  </a:ext>
                </a:extLst>
              </a:tr>
              <a:tr h="178036">
                <a:tc>
                  <a:txBody>
                    <a:bodyPr/>
                    <a:lstStyle/>
                    <a:p>
                      <a:pPr algn="l" fontAlgn="b"/>
                      <a:r>
                        <a:rPr lang="en-US" sz="1200" b="0" i="0" u="none" strike="noStrike">
                          <a:solidFill>
                            <a:srgbClr val="000000"/>
                          </a:solidFill>
                          <a:effectLst/>
                          <a:latin typeface="Arial" panose="020B0604020202020204" pitchFamily="34" charset="0"/>
                        </a:rPr>
                        <a:t>CO2 from Contracted Generation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127,486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8,309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33,181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37,926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23864"/>
                  </a:ext>
                </a:extLst>
              </a:tr>
              <a:tr h="178036">
                <a:tc>
                  <a:txBody>
                    <a:bodyPr/>
                    <a:lstStyle/>
                    <a:p>
                      <a:pPr algn="l" fontAlgn="b"/>
                      <a:r>
                        <a:rPr lang="en-US" sz="1200" b="0" i="0" u="none" strike="noStrike">
                          <a:solidFill>
                            <a:srgbClr val="000000"/>
                          </a:solidFill>
                          <a:effectLst/>
                          <a:latin typeface="Arial" panose="020B0604020202020204" pitchFamily="34" charset="0"/>
                        </a:rPr>
                        <a:t>Total CO2 emissions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1,767,340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1,067,838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1,019,716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978,309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3276901"/>
                  </a:ext>
                </a:extLst>
              </a:tr>
              <a:tr h="178036">
                <a:tc>
                  <a:txBody>
                    <a:bodyPr/>
                    <a:lstStyle/>
                    <a:p>
                      <a:pPr algn="l" fontAlgn="b"/>
                      <a:r>
                        <a:rPr lang="en-US" sz="1200" b="1" i="0" u="none" strike="noStrike">
                          <a:solidFill>
                            <a:srgbClr val="FFFFFF"/>
                          </a:solidFill>
                          <a:effectLst/>
                          <a:latin typeface="Arial" panose="020B0604020202020204" pitchFamily="34" charset="0"/>
                        </a:rPr>
                        <a:t>Change since 2010</a:t>
                      </a:r>
                    </a:p>
                  </a:txBody>
                  <a:tcPr marL="9525" marR="9525" marT="9525" marB="0" anchor="b">
                    <a:lnL>
                      <a:noFill/>
                    </a:lnL>
                    <a:lnR>
                      <a:noFill/>
                    </a:lnR>
                    <a:lnT>
                      <a:noFill/>
                    </a:lnT>
                    <a:lnB>
                      <a:noFill/>
                    </a:lnB>
                    <a:solidFill>
                      <a:srgbClr val="00B0F0"/>
                    </a:solidFill>
                  </a:tcPr>
                </a:tc>
                <a:tc gridSpan="8">
                  <a:txBody>
                    <a:bodyPr/>
                    <a:lstStyle/>
                    <a:p>
                      <a:pPr algn="ctr" fontAlgn="b"/>
                      <a:r>
                        <a:rPr lang="en-US" sz="1200" b="1" i="0" u="none" strike="noStrike">
                          <a:solidFill>
                            <a:srgbClr val="FFFFFF"/>
                          </a:solidFill>
                          <a:effectLst/>
                          <a:latin typeface="Arial" panose="020B0604020202020204" pitchFamily="34" charset="0"/>
                        </a:rPr>
                        <a:t>-45%</a:t>
                      </a:r>
                    </a:p>
                  </a:txBody>
                  <a:tcPr marL="9525" marR="9525" marT="9525" marB="0" anchor="b">
                    <a:lnL>
                      <a:noFill/>
                    </a:lnL>
                    <a:lnR>
                      <a:noFill/>
                    </a:lnR>
                    <a:lnT>
                      <a:noFill/>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729093"/>
                  </a:ext>
                </a:extLst>
              </a:tr>
              <a:tr h="178036">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44168136"/>
                  </a:ext>
                </a:extLst>
              </a:tr>
              <a:tr h="178036">
                <a:tc>
                  <a:txBody>
                    <a:bodyPr/>
                    <a:lstStyle/>
                    <a:p>
                      <a:pPr algn="l" fontAlgn="b"/>
                      <a:r>
                        <a:rPr lang="en-US" sz="1200" b="0" i="0" u="none" strike="noStrike">
                          <a:solidFill>
                            <a:srgbClr val="000000"/>
                          </a:solidFill>
                          <a:effectLst/>
                          <a:latin typeface="Arial" panose="020B0604020202020204" pitchFamily="34" charset="0"/>
                        </a:rPr>
                        <a:t>Energy from Coal Resources (MWh)</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1,322,924 MWh</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460,291 MWh</a:t>
                      </a:r>
                    </a:p>
                  </a:txBody>
                  <a:tcPr marL="9525" marR="9525" marT="9525" marB="0" anchor="b">
                    <a:lnL>
                      <a:noFill/>
                    </a:lnL>
                    <a:lnR>
                      <a:noFill/>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449,200 MWh</a:t>
                      </a:r>
                    </a:p>
                  </a:txBody>
                  <a:tcPr marL="9525" marR="9525" marT="9525" marB="0" anchor="b">
                    <a:lnL>
                      <a:noFill/>
                    </a:lnL>
                    <a:lnR>
                      <a:noFill/>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215,493 MWh</a:t>
                      </a:r>
                    </a:p>
                  </a:txBody>
                  <a:tcPr marL="9525" marR="9525" marT="9525" marB="0" anchor="b">
                    <a:lnL>
                      <a:noFill/>
                    </a:lnL>
                    <a:lnR>
                      <a:noFill/>
                    </a:lnR>
                    <a:lnT>
                      <a:noFill/>
                    </a:lnT>
                    <a:lnB>
                      <a:noFill/>
                    </a:lnB>
                  </a:tcPr>
                </a:tc>
                <a:extLst>
                  <a:ext uri="{0D108BD9-81ED-4DB2-BD59-A6C34878D82A}">
                    <a16:rowId xmlns:a16="http://schemas.microsoft.com/office/drawing/2014/main" val="1719331479"/>
                  </a:ext>
                </a:extLst>
              </a:tr>
              <a:tr h="178036">
                <a:tc>
                  <a:txBody>
                    <a:bodyPr/>
                    <a:lstStyle/>
                    <a:p>
                      <a:pPr algn="l" fontAlgn="b"/>
                      <a:r>
                        <a:rPr lang="en-US" sz="1200" b="1" i="0" u="none" strike="noStrike">
                          <a:solidFill>
                            <a:srgbClr val="FFFFFF"/>
                          </a:solidFill>
                          <a:effectLst/>
                          <a:latin typeface="Arial" panose="020B0604020202020204" pitchFamily="34" charset="0"/>
                        </a:rPr>
                        <a:t>Change since 2010</a:t>
                      </a:r>
                    </a:p>
                  </a:txBody>
                  <a:tcPr marL="9525" marR="9525" marT="9525" marB="0" anchor="b">
                    <a:lnL>
                      <a:noFill/>
                    </a:lnL>
                    <a:lnR>
                      <a:noFill/>
                    </a:lnR>
                    <a:lnT>
                      <a:noFill/>
                    </a:lnT>
                    <a:lnB>
                      <a:noFill/>
                    </a:lnB>
                    <a:solidFill>
                      <a:srgbClr val="00B0F0"/>
                    </a:solidFill>
                  </a:tcPr>
                </a:tc>
                <a:tc gridSpan="8">
                  <a:txBody>
                    <a:bodyPr/>
                    <a:lstStyle/>
                    <a:p>
                      <a:pPr algn="ctr" fontAlgn="b"/>
                      <a:r>
                        <a:rPr lang="en-US" sz="1200" b="1" i="0" u="none" strike="noStrike" dirty="0">
                          <a:solidFill>
                            <a:srgbClr val="FFFFFF"/>
                          </a:solidFill>
                          <a:effectLst/>
                          <a:latin typeface="Arial" panose="020B0604020202020204" pitchFamily="34" charset="0"/>
                        </a:rPr>
                        <a:t>-84%</a:t>
                      </a:r>
                    </a:p>
                  </a:txBody>
                  <a:tcPr marL="9525" marR="9525" marT="9525" marB="0" anchor="b">
                    <a:lnL>
                      <a:noFill/>
                    </a:lnL>
                    <a:lnR>
                      <a:noFill/>
                    </a:lnR>
                    <a:lnT>
                      <a:noFill/>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8848730"/>
                  </a:ext>
                </a:extLst>
              </a:tr>
            </a:tbl>
          </a:graphicData>
        </a:graphic>
      </p:graphicFrame>
    </p:spTree>
    <p:extLst>
      <p:ext uri="{BB962C8B-B14F-4D97-AF65-F5344CB8AC3E}">
        <p14:creationId xmlns:p14="http://schemas.microsoft.com/office/powerpoint/2010/main" val="118577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Service territory and customers</a:t>
            </a: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19</a:t>
            </a:fld>
            <a:endParaRPr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2"/>
            <a:ext cx="7772400" cy="448056"/>
          </a:xfrm>
        </p:spPr>
        <p:txBody>
          <a:bodyPr anchor="t"/>
          <a:lstStyle/>
          <a:p>
            <a:r>
              <a:rPr lang="en-US" sz="2400" dirty="0">
                <a:solidFill>
                  <a:srgbClr val="0066CC"/>
                </a:solidFill>
                <a:cs typeface="+mn-cs"/>
              </a:rPr>
              <a:t>Participants</a:t>
            </a:r>
          </a:p>
        </p:txBody>
      </p:sp>
      <p:sp>
        <p:nvSpPr>
          <p:cNvPr id="39" name="Rectangle_5_311218_1114195334"/>
          <p:cNvSpPr>
            <a:spLocks noChangeArrowheads="1"/>
          </p:cNvSpPr>
          <p:nvPr>
            <p:custDataLst>
              <p:tags r:id="rId1"/>
            </p:custDataLst>
          </p:nvPr>
        </p:nvSpPr>
        <p:spPr bwMode="gray">
          <a:xfrm>
            <a:off x="477838" y="1224808"/>
            <a:ext cx="8189912"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Issuer:</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Gainesville Regional Utilities</a:t>
            </a:r>
          </a:p>
        </p:txBody>
      </p:sp>
      <p:sp>
        <p:nvSpPr>
          <p:cNvPr id="47" name="Rectangle_5_311218_1114195334"/>
          <p:cNvSpPr>
            <a:spLocks noChangeArrowheads="1"/>
          </p:cNvSpPr>
          <p:nvPr>
            <p:custDataLst>
              <p:tags r:id="rId2"/>
            </p:custDataLst>
          </p:nvPr>
        </p:nvSpPr>
        <p:spPr bwMode="gray">
          <a:xfrm>
            <a:off x="477837" y="2716062"/>
            <a:ext cx="8188461"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Financial Advisor:</a:t>
            </a:r>
            <a:r>
              <a:rPr kumimoji="0" lang="en-US" sz="1100" b="1" i="0" u="none" strike="noStrike" kern="0" cap="none" spc="0" normalizeH="0" noProof="0" dirty="0">
                <a:ln>
                  <a:noFill/>
                </a:ln>
                <a:solidFill>
                  <a:srgbClr val="FFFFFF"/>
                </a:solidFill>
                <a:effectLst/>
                <a:uLnTx/>
                <a:uFillTx/>
                <a:latin typeface="Arial"/>
              </a:rPr>
              <a:t> </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noProof="0" dirty="0">
                <a:ln>
                  <a:noFill/>
                </a:ln>
                <a:solidFill>
                  <a:srgbClr val="FFFFFF"/>
                </a:solidFill>
                <a:effectLst/>
                <a:uLnTx/>
                <a:uFillTx/>
                <a:latin typeface="Arial"/>
              </a:rPr>
              <a:t>Public Financial Management, Inc.</a:t>
            </a:r>
            <a:endParaRPr kumimoji="0" lang="en-US" sz="1100" b="1" i="0" u="none" strike="noStrike" kern="0" cap="none" spc="0" normalizeH="0" baseline="0" noProof="0" dirty="0">
              <a:ln>
                <a:noFill/>
              </a:ln>
              <a:solidFill>
                <a:srgbClr val="FFFFFF"/>
              </a:solidFill>
              <a:effectLst/>
              <a:uLnTx/>
              <a:uFillTx/>
              <a:latin typeface="Arial"/>
            </a:endParaRPr>
          </a:p>
        </p:txBody>
      </p:sp>
      <p:sp>
        <p:nvSpPr>
          <p:cNvPr id="48" name="Rectangle_5_311218_1114195334"/>
          <p:cNvSpPr>
            <a:spLocks noChangeArrowheads="1"/>
          </p:cNvSpPr>
          <p:nvPr>
            <p:custDataLst>
              <p:tags r:id="rId3"/>
            </p:custDataLst>
          </p:nvPr>
        </p:nvSpPr>
        <p:spPr bwMode="gray">
          <a:xfrm>
            <a:off x="477838" y="3780203"/>
            <a:ext cx="8178936"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2021 Series A Co-Senior Manager and </a:t>
            </a:r>
            <a:r>
              <a:rPr lang="en-US" sz="1100" b="1" kern="0" dirty="0" err="1">
                <a:solidFill>
                  <a:srgbClr val="FFFFFF"/>
                </a:solidFill>
                <a:latin typeface="Arial"/>
              </a:rPr>
              <a:t>Bookrunner</a:t>
            </a:r>
            <a:r>
              <a:rPr lang="en-US" sz="1100" b="1" kern="0" dirty="0">
                <a:solidFill>
                  <a:srgbClr val="FFFFFF"/>
                </a:solidFill>
                <a:latin typeface="Arial"/>
              </a:rPr>
              <a:t>: </a:t>
            </a:r>
          </a:p>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Barclays</a:t>
            </a:r>
            <a:endParaRPr kumimoji="0" lang="en-US" sz="1100" b="1" i="0" u="none" strike="noStrike" kern="0" cap="none" spc="0" normalizeH="0" baseline="0" noProof="0" dirty="0">
              <a:ln>
                <a:noFill/>
              </a:ln>
              <a:solidFill>
                <a:srgbClr val="FFFFFF"/>
              </a:solidFill>
              <a:effectLst/>
              <a:uLnTx/>
              <a:uFillTx/>
              <a:latin typeface="Arial"/>
            </a:endParaRPr>
          </a:p>
        </p:txBody>
      </p:sp>
      <p:sp>
        <p:nvSpPr>
          <p:cNvPr id="53" name="Slide Number Placeholder 52"/>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a:t>
            </a:fld>
            <a:endParaRPr lang="en-US"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105309425"/>
              </p:ext>
            </p:extLst>
          </p:nvPr>
        </p:nvGraphicFramePr>
        <p:xfrm>
          <a:off x="477837" y="1590674"/>
          <a:ext cx="8189913" cy="1112520"/>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02407">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02407">
                <a:tc>
                  <a:txBody>
                    <a:bodyPr/>
                    <a:lstStyle/>
                    <a:p>
                      <a:r>
                        <a:rPr lang="en-US" sz="1100" dirty="0">
                          <a:solidFill>
                            <a:schemeClr val="tx1"/>
                          </a:solidFill>
                        </a:rPr>
                        <a:t>Lauren Poe</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Mayor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(352) 334-5016</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138281139"/>
                  </a:ext>
                </a:extLst>
              </a:tr>
              <a:tr h="202407">
                <a:tc>
                  <a:txBody>
                    <a:bodyPr/>
                    <a:lstStyle/>
                    <a:p>
                      <a:r>
                        <a:rPr kumimoji="0" lang="en-US" sz="1100" b="0" i="0" u="none" strike="noStrike" kern="0" cap="none" spc="0" normalizeH="0" baseline="0" noProof="0" dirty="0">
                          <a:ln>
                            <a:noFill/>
                          </a:ln>
                          <a:solidFill>
                            <a:schemeClr val="tx1"/>
                          </a:solidFill>
                          <a:effectLst/>
                          <a:uLnTx/>
                          <a:uFillTx/>
                          <a:latin typeface="+mn-lt"/>
                          <a:ea typeface="+mn-ea"/>
                          <a:cs typeface="+mn-cs"/>
                        </a:rPr>
                        <a:t>Ed </a:t>
                      </a:r>
                      <a:r>
                        <a:rPr kumimoji="0" lang="en-US" sz="1100" b="0" i="0" u="none" strike="noStrike" kern="0" cap="none" spc="0" normalizeH="0" baseline="0" noProof="0" dirty="0" err="1">
                          <a:ln>
                            <a:noFill/>
                          </a:ln>
                          <a:solidFill>
                            <a:schemeClr val="tx1"/>
                          </a:solidFill>
                          <a:effectLst/>
                          <a:uLnTx/>
                          <a:uFillTx/>
                          <a:latin typeface="+mn-lt"/>
                          <a:ea typeface="+mn-ea"/>
                          <a:cs typeface="+mn-cs"/>
                        </a:rPr>
                        <a:t>Bielarski</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kumimoji="0" lang="en-US" sz="1100" b="0" i="0" u="none" strike="noStrike" kern="0" cap="none" spc="0" normalizeH="0" baseline="0" noProof="0" dirty="0">
                          <a:ln>
                            <a:noFill/>
                          </a:ln>
                          <a:solidFill>
                            <a:schemeClr val="tx1"/>
                          </a:solidFill>
                          <a:effectLst/>
                          <a:uLnTx/>
                          <a:uFillTx/>
                          <a:latin typeface="+mn-lt"/>
                          <a:ea typeface="+mn-ea"/>
                          <a:cs typeface="+mn-cs"/>
                        </a:rPr>
                        <a:t>General Manager for Utilities</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(352)</a:t>
                      </a:r>
                      <a:r>
                        <a:rPr lang="en-US" sz="1100" baseline="0" dirty="0">
                          <a:solidFill>
                            <a:schemeClr val="tx1"/>
                          </a:solidFill>
                        </a:rPr>
                        <a:t> </a:t>
                      </a:r>
                      <a:r>
                        <a:rPr lang="en-US" sz="1100" dirty="0">
                          <a:solidFill>
                            <a:schemeClr val="tx1"/>
                          </a:solidFill>
                        </a:rPr>
                        <a:t>393-1032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02407">
                <a:tc>
                  <a:txBody>
                    <a:bodyPr/>
                    <a:lstStyle/>
                    <a:p>
                      <a:r>
                        <a:rPr lang="en-US" sz="1100" dirty="0">
                          <a:solidFill>
                            <a:schemeClr val="tx1"/>
                          </a:solidFill>
                        </a:rPr>
                        <a:t>Thomas Brown</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Chief Operating</a:t>
                      </a:r>
                      <a:r>
                        <a:rPr lang="en-US" sz="1100" baseline="0" dirty="0">
                          <a:solidFill>
                            <a:schemeClr val="tx1"/>
                          </a:solidFill>
                        </a:rPr>
                        <a:t> Officer</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(352)</a:t>
                      </a:r>
                      <a:r>
                        <a:rPr lang="en-US" sz="1100" baseline="0" dirty="0">
                          <a:solidFill>
                            <a:schemeClr val="tx1"/>
                          </a:solidFill>
                        </a:rPr>
                        <a:t> </a:t>
                      </a:r>
                      <a:r>
                        <a:rPr lang="en-US" sz="1100" dirty="0">
                          <a:solidFill>
                            <a:schemeClr val="tx1"/>
                          </a:solidFill>
                        </a:rPr>
                        <a:t>393-1032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r h="202407">
                <a:tc>
                  <a:txBody>
                    <a:bodyPr/>
                    <a:lstStyle/>
                    <a:p>
                      <a:r>
                        <a:rPr lang="en-US" sz="1100" dirty="0">
                          <a:solidFill>
                            <a:schemeClr val="tx1"/>
                          </a:solidFill>
                        </a:rPr>
                        <a:t>Claudia </a:t>
                      </a:r>
                      <a:r>
                        <a:rPr lang="en-US" sz="1100" dirty="0" err="1">
                          <a:solidFill>
                            <a:schemeClr val="tx1"/>
                          </a:solidFill>
                        </a:rPr>
                        <a:t>Rasnick</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Chief Financial Officer</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(352) 393-1313</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49955858"/>
              </p:ext>
            </p:extLst>
          </p:nvPr>
        </p:nvGraphicFramePr>
        <p:xfrm>
          <a:off x="477837" y="3095624"/>
          <a:ext cx="8189913" cy="667512"/>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solidFill>
                            <a:schemeClr val="tx1"/>
                          </a:solidFill>
                        </a:rPr>
                        <a:t>Chris Lover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Managing 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(704) 319-7922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r>
                        <a:rPr lang="en-US" sz="1100" dirty="0" err="1">
                          <a:solidFill>
                            <a:schemeClr val="tx1"/>
                          </a:solidFill>
                        </a:rPr>
                        <a:t>Rohil</a:t>
                      </a:r>
                      <a:r>
                        <a:rPr lang="en-US" sz="1100" dirty="0">
                          <a:solidFill>
                            <a:schemeClr val="tx1"/>
                          </a:solidFill>
                        </a:rPr>
                        <a:t> </a:t>
                      </a:r>
                      <a:r>
                        <a:rPr lang="en-US" sz="1100" dirty="0" err="1">
                          <a:solidFill>
                            <a:schemeClr val="tx1"/>
                          </a:solidFill>
                        </a:rPr>
                        <a:t>Chekuri</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Senior Analyst</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(704) 319-7940</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23570692"/>
              </p:ext>
            </p:extLst>
          </p:nvPr>
        </p:nvGraphicFramePr>
        <p:xfrm>
          <a:off x="477837" y="4143374"/>
          <a:ext cx="8183880" cy="890016"/>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20000"/>
                    </a:ext>
                  </a:extLst>
                </a:gridCol>
                <a:gridCol w="2727960">
                  <a:extLst>
                    <a:ext uri="{9D8B030D-6E8A-4147-A177-3AD203B41FA5}">
                      <a16:colId xmlns:a16="http://schemas.microsoft.com/office/drawing/2014/main" val="20001"/>
                    </a:ext>
                  </a:extLst>
                </a:gridCol>
                <a:gridCol w="2727960">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t>Brian Middlebrook</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(212) 526-4194</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r>
                        <a:rPr lang="en-US" sz="1100" dirty="0"/>
                        <a:t>Chaffin Snider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(212) 526-4914</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r h="219456">
                <a:tc>
                  <a:txBody>
                    <a:bodyPr/>
                    <a:lstStyle/>
                    <a:p>
                      <a:r>
                        <a:rPr lang="en-US" sz="1100" dirty="0"/>
                        <a:t>Jinuk Hah</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t>Vice President</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t>(212) 412-3189</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_5_311218_1114195334"/>
          <p:cNvSpPr>
            <a:spLocks noChangeArrowheads="1"/>
          </p:cNvSpPr>
          <p:nvPr>
            <p:custDataLst>
              <p:tags r:id="rId4"/>
            </p:custDataLst>
          </p:nvPr>
        </p:nvSpPr>
        <p:spPr bwMode="gray">
          <a:xfrm>
            <a:off x="477838" y="5037503"/>
            <a:ext cx="8190674"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2021 Series A Co-Senior Manager: </a:t>
            </a:r>
          </a:p>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err="1">
                <a:solidFill>
                  <a:srgbClr val="FFFFFF"/>
                </a:solidFill>
                <a:latin typeface="Arial"/>
              </a:rPr>
              <a:t>BofA</a:t>
            </a:r>
            <a:r>
              <a:rPr lang="en-US" sz="1100" b="1" kern="0" dirty="0">
                <a:solidFill>
                  <a:srgbClr val="FFFFFF"/>
                </a:solidFill>
                <a:latin typeface="Arial"/>
              </a:rPr>
              <a:t> Securities</a:t>
            </a:r>
            <a:endParaRPr kumimoji="0" lang="en-US" sz="1100" b="1" i="0" u="none" strike="noStrike" kern="0" cap="none" spc="0" normalizeH="0" baseline="0" noProof="0" dirty="0">
              <a:ln>
                <a:noFill/>
              </a:ln>
              <a:solidFill>
                <a:srgbClr val="FFFFFF"/>
              </a:solidFill>
              <a:effectLst/>
              <a:uLnTx/>
              <a:uFillTx/>
              <a:latin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144771468"/>
              </p:ext>
            </p:extLst>
          </p:nvPr>
        </p:nvGraphicFramePr>
        <p:xfrm>
          <a:off x="477837" y="5392949"/>
          <a:ext cx="8189913" cy="667512"/>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t>Andrew Hildreth</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(646) 743-1607</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Jill Sternthal</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Associate</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(646)</a:t>
                      </a:r>
                      <a:r>
                        <a:rPr lang="en-US" sz="1100" baseline="0" dirty="0"/>
                        <a:t> 743-1417</a:t>
                      </a:r>
                      <a:endParaRPr lang="en-US" sz="1100" dirty="0"/>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565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20</a:t>
            </a:fld>
            <a:endParaRPr lang="en-US" dirty="0">
              <a:solidFill>
                <a:srgbClr val="FFFFFF"/>
              </a:solidFill>
            </a:endParaRPr>
          </a:p>
        </p:txBody>
      </p:sp>
      <p:sp>
        <p:nvSpPr>
          <p:cNvPr id="6" name="Content Placeholder 2"/>
          <p:cNvSpPr txBox="1">
            <a:spLocks/>
          </p:cNvSpPr>
          <p:nvPr/>
        </p:nvSpPr>
        <p:spPr bwMode="auto">
          <a:xfrm>
            <a:off x="352425" y="1353131"/>
            <a:ext cx="8229600" cy="42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Clr>
                <a:srgbClr val="004B9E"/>
              </a:buClr>
              <a:buFont typeface="Wingdings" pitchFamily="2" charset="2"/>
              <a:buChar char="§"/>
            </a:pPr>
            <a:r>
              <a:rPr lang="en-US" sz="1200" kern="0" dirty="0">
                <a:latin typeface="Arial" charset="0"/>
              </a:rPr>
              <a:t>The top 10 and top 20 customers across all systems account for 17.1% and 21.5% of revenues respectively</a:t>
            </a:r>
            <a:endParaRPr lang="en-US" sz="1200" dirty="0">
              <a:latin typeface="Arial" charset="0"/>
            </a:endParaRPr>
          </a:p>
        </p:txBody>
      </p:sp>
      <p:sp>
        <p:nvSpPr>
          <p:cNvPr id="13" name="Rectangle_5_311218_1140439496"/>
          <p:cNvSpPr>
            <a:spLocks noChangeArrowheads="1"/>
          </p:cNvSpPr>
          <p:nvPr>
            <p:custDataLst>
              <p:tags r:id="rId1"/>
            </p:custDataLst>
          </p:nvPr>
        </p:nvSpPr>
        <p:spPr bwMode="gray">
          <a:xfrm>
            <a:off x="457771" y="191379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Electric System</a:t>
            </a:r>
          </a:p>
        </p:txBody>
      </p:sp>
      <p:graphicFrame>
        <p:nvGraphicFramePr>
          <p:cNvPr id="14" name="Table 13"/>
          <p:cNvGraphicFramePr>
            <a:graphicFrameLocks noGrp="1"/>
          </p:cNvGraphicFramePr>
          <p:nvPr>
            <p:extLst>
              <p:ext uri="{D42A27DB-BD31-4B8C-83A1-F6EECF244321}">
                <p14:modId xmlns:p14="http://schemas.microsoft.com/office/powerpoint/2010/main" val="3701882532"/>
              </p:ext>
            </p:extLst>
          </p:nvPr>
        </p:nvGraphicFramePr>
        <p:xfrm>
          <a:off x="457200" y="2110652"/>
          <a:ext cx="2314575" cy="1766157"/>
        </p:xfrm>
        <a:graphic>
          <a:graphicData uri="http://schemas.openxmlformats.org/drawingml/2006/table">
            <a:tbl>
              <a:tblPr/>
              <a:tblGrid>
                <a:gridCol w="192709">
                  <a:extLst>
                    <a:ext uri="{9D8B030D-6E8A-4147-A177-3AD203B41FA5}">
                      <a16:colId xmlns:a16="http://schemas.microsoft.com/office/drawing/2014/main" val="20000"/>
                    </a:ext>
                  </a:extLst>
                </a:gridCol>
                <a:gridCol w="1464641">
                  <a:extLst>
                    <a:ext uri="{9D8B030D-6E8A-4147-A177-3AD203B41FA5}">
                      <a16:colId xmlns:a16="http://schemas.microsoft.com/office/drawing/2014/main" val="20001"/>
                    </a:ext>
                  </a:extLst>
                </a:gridCol>
                <a:gridCol w="657225">
                  <a:extLst>
                    <a:ext uri="{9D8B030D-6E8A-4147-A177-3AD203B41FA5}">
                      <a16:colId xmlns:a16="http://schemas.microsoft.com/office/drawing/2014/main" val="20002"/>
                    </a:ext>
                  </a:extLst>
                </a:gridCol>
              </a:tblGrid>
              <a:tr h="153408">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Arial"/>
                        </a:rPr>
                        <a:t>Customer</a:t>
                      </a: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dirty="0">
                          <a:solidFill>
                            <a:srgbClr val="FFFFFF"/>
                          </a:solidFill>
                          <a:latin typeface="Arial"/>
                        </a:rPr>
                        <a:t>% of Electric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80928">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GRU</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2.8%</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3408">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928">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Alachua County Public Schools</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3408">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0928">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0928">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North FL Regional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0928">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Publix Super Markets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3408">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University of Florida</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0928">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80928">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53408">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Electric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17.3%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80928">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Electric Revenue</a:t>
                      </a:r>
                      <a:r>
                        <a:rPr lang="en-US" sz="700" b="1" i="0" u="none" strike="noStrike" baseline="30000" dirty="0">
                          <a:solidFill>
                            <a:srgbClr val="000000"/>
                          </a:solidFill>
                          <a:latin typeface="Arial"/>
                        </a:rPr>
                        <a:t>1</a:t>
                      </a:r>
                      <a:r>
                        <a:rPr lang="en-US" sz="700" b="1" i="0" u="none" strike="noStrike" dirty="0">
                          <a:solidFill>
                            <a:srgbClr val="000000"/>
                          </a:solidFill>
                          <a:latin typeface="Arial"/>
                        </a:rPr>
                        <a:t> (000)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$274,426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4" name="Rectangle_5_311218_1140439496"/>
          <p:cNvSpPr>
            <a:spLocks noChangeArrowheads="1"/>
          </p:cNvSpPr>
          <p:nvPr>
            <p:custDataLst>
              <p:tags r:id="rId2"/>
            </p:custDataLst>
          </p:nvPr>
        </p:nvSpPr>
        <p:spPr bwMode="gray">
          <a:xfrm>
            <a:off x="3406200" y="191379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a:rPr>
              <a:t>Gas </a:t>
            </a:r>
            <a:r>
              <a:rPr kumimoji="0" lang="en-US" sz="1000" b="1" i="0" u="none" strike="noStrike" kern="0" cap="none" spc="0" normalizeH="0" baseline="0" noProof="0" dirty="0">
                <a:ln>
                  <a:noFill/>
                </a:ln>
                <a:solidFill>
                  <a:srgbClr val="FFFFFF"/>
                </a:solidFill>
                <a:effectLst/>
                <a:uLnTx/>
                <a:uFillTx/>
                <a:latin typeface="Arial"/>
              </a:rPr>
              <a:t>System</a:t>
            </a:r>
          </a:p>
        </p:txBody>
      </p:sp>
      <p:sp>
        <p:nvSpPr>
          <p:cNvPr id="26"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Top Customers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noProof="0" dirty="0">
                <a:solidFill>
                  <a:srgbClr val="0066CC"/>
                </a:solidFill>
                <a:latin typeface="+mj-lt"/>
                <a:ea typeface="+mj-ea"/>
              </a:rPr>
              <a:t>Diverse</a:t>
            </a:r>
            <a:r>
              <a:rPr lang="en-US" altLang="en-US" kern="0" dirty="0">
                <a:solidFill>
                  <a:srgbClr val="0066CC"/>
                </a:solidFill>
                <a:latin typeface="+mj-lt"/>
                <a:ea typeface="+mj-ea"/>
              </a:rPr>
              <a:t> Customer Base with Limited Concentration</a:t>
            </a:r>
            <a:endParaRPr kumimoji="0" lang="en-US" altLang="en-US" sz="2400" b="0" i="0" u="none" strike="noStrike" kern="0" cap="none" spc="0" normalizeH="0" baseline="0" noProof="0" dirty="0">
              <a:ln>
                <a:noFill/>
              </a:ln>
              <a:solidFill>
                <a:srgbClr val="0066CC"/>
              </a:solidFill>
              <a:effectLst/>
              <a:uLnTx/>
              <a:uFillTx/>
              <a:latin typeface="+mj-lt"/>
              <a:ea typeface="+mj-ea"/>
              <a:cs typeface="+mn-cs"/>
            </a:endParaRPr>
          </a:p>
        </p:txBody>
      </p:sp>
      <p:graphicFrame>
        <p:nvGraphicFramePr>
          <p:cNvPr id="27" name="Table 26"/>
          <p:cNvGraphicFramePr>
            <a:graphicFrameLocks noGrp="1"/>
          </p:cNvGraphicFramePr>
          <p:nvPr>
            <p:extLst>
              <p:ext uri="{D42A27DB-BD31-4B8C-83A1-F6EECF244321}">
                <p14:modId xmlns:p14="http://schemas.microsoft.com/office/powerpoint/2010/main" val="1092944006"/>
              </p:ext>
            </p:extLst>
          </p:nvPr>
        </p:nvGraphicFramePr>
        <p:xfrm>
          <a:off x="3406200" y="2112015"/>
          <a:ext cx="2313432" cy="1764794"/>
        </p:xfrm>
        <a:graphic>
          <a:graphicData uri="http://schemas.openxmlformats.org/drawingml/2006/table">
            <a:tbl>
              <a:tblPr/>
              <a:tblGrid>
                <a:gridCol w="140741">
                  <a:extLst>
                    <a:ext uri="{9D8B030D-6E8A-4147-A177-3AD203B41FA5}">
                      <a16:colId xmlns:a16="http://schemas.microsoft.com/office/drawing/2014/main" val="20000"/>
                    </a:ext>
                  </a:extLst>
                </a:gridCol>
                <a:gridCol w="1442596">
                  <a:extLst>
                    <a:ext uri="{9D8B030D-6E8A-4147-A177-3AD203B41FA5}">
                      <a16:colId xmlns:a16="http://schemas.microsoft.com/office/drawing/2014/main" val="20001"/>
                    </a:ext>
                  </a:extLst>
                </a:gridCol>
                <a:gridCol w="730095">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Gas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a:solidFill>
                            <a:srgbClr val="000000"/>
                          </a:solidFill>
                          <a:latin typeface="Arial"/>
                        </a:rPr>
                        <a:t>1</a:t>
                      </a:r>
                    </a:p>
                  </a:txBody>
                  <a:tcPr marL="9525" marR="9525" marT="9525" marB="0" anchor="b">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7.1%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3.2%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North FL Regional Medical </a:t>
                      </a:r>
                      <a:r>
                        <a:rPr lang="en-US" sz="700" b="0" i="0" u="none" strike="noStrike" dirty="0" err="1">
                          <a:solidFill>
                            <a:srgbClr val="000000"/>
                          </a:solidFill>
                          <a:latin typeface="+mn-lt"/>
                        </a:rPr>
                        <a:t>Ctr</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WCA of Florida,</a:t>
                      </a:r>
                      <a:r>
                        <a:rPr lang="en-US" sz="700" b="0" i="0" u="none" strike="noStrike" baseline="0" dirty="0">
                          <a:solidFill>
                            <a:srgbClr val="000000"/>
                          </a:solidFill>
                          <a:latin typeface="Arial"/>
                        </a:rPr>
                        <a:t>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Florida Power Corporation</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a:t>
                      </a:r>
                      <a:r>
                        <a:rPr lang="en-US" sz="700" b="0" i="0" u="none" strike="noStrike" baseline="0" dirty="0">
                          <a:solidFill>
                            <a:srgbClr val="000000"/>
                          </a:solidFill>
                          <a:latin typeface="Arial"/>
                        </a:rPr>
                        <a:t>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Preferred materials</a:t>
                      </a:r>
                      <a:r>
                        <a:rPr lang="en-US" sz="700" b="0" i="0" u="none" strike="noStrike" baseline="0" dirty="0">
                          <a:solidFill>
                            <a:srgbClr val="000000"/>
                          </a:solidFill>
                          <a:latin typeface="Arial"/>
                        </a:rPr>
                        <a:t> </a:t>
                      </a:r>
                      <a:r>
                        <a:rPr lang="en-US" sz="700" b="0" i="0" u="none" strike="noStrike" baseline="0" dirty="0" err="1">
                          <a:solidFill>
                            <a:srgbClr val="000000"/>
                          </a:solidFill>
                          <a:latin typeface="Arial"/>
                        </a:rPr>
                        <a:t>Inc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Ology </a:t>
                      </a:r>
                      <a:r>
                        <a:rPr lang="en-US" sz="700" b="0" i="0" u="none" strike="noStrike" dirty="0" err="1">
                          <a:solidFill>
                            <a:srgbClr val="000000"/>
                          </a:solidFill>
                          <a:latin typeface="+mn-lt"/>
                        </a:rPr>
                        <a:t>Bioservices</a:t>
                      </a:r>
                      <a:r>
                        <a:rPr lang="en-US" sz="700" b="0" i="0" u="none" strike="noStrike" dirty="0">
                          <a:solidFill>
                            <a:srgbClr val="000000"/>
                          </a:solidFill>
                          <a:latin typeface="+mn-lt"/>
                        </a:rPr>
                        <a:t>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Gas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22.5%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a:solidFill>
                            <a:srgbClr val="000000"/>
                          </a:solidFill>
                          <a:latin typeface="Arial"/>
                        </a:rPr>
                        <a:t> </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Gas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$24,819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8" name="Rectangle_5_311218_1140439496"/>
          <p:cNvSpPr>
            <a:spLocks noChangeArrowheads="1"/>
          </p:cNvSpPr>
          <p:nvPr>
            <p:custDataLst>
              <p:tags r:id="rId3"/>
            </p:custDataLst>
          </p:nvPr>
        </p:nvSpPr>
        <p:spPr bwMode="gray">
          <a:xfrm>
            <a:off x="6363428" y="189474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Water System</a:t>
            </a:r>
          </a:p>
        </p:txBody>
      </p:sp>
      <p:sp>
        <p:nvSpPr>
          <p:cNvPr id="29" name="Rectangle_5_311218_1140439496"/>
          <p:cNvSpPr>
            <a:spLocks noChangeArrowheads="1"/>
          </p:cNvSpPr>
          <p:nvPr>
            <p:custDataLst>
              <p:tags r:id="rId4"/>
            </p:custDataLst>
          </p:nvPr>
        </p:nvSpPr>
        <p:spPr bwMode="gray">
          <a:xfrm>
            <a:off x="1955654" y="4011896"/>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000" b="1" kern="0" dirty="0" err="1">
                <a:solidFill>
                  <a:srgbClr val="FFFFFF"/>
                </a:solidFill>
                <a:latin typeface="Arial"/>
              </a:rPr>
              <a:t>Wastew</a:t>
            </a:r>
            <a:r>
              <a:rPr kumimoji="0" lang="en-US" sz="1000" b="1" i="0" u="none" strike="noStrike" kern="0" cap="none" spc="0" normalizeH="0" baseline="0" noProof="0" dirty="0" err="1">
                <a:ln>
                  <a:noFill/>
                </a:ln>
                <a:solidFill>
                  <a:srgbClr val="FFFFFF"/>
                </a:solidFill>
                <a:effectLst/>
                <a:uLnTx/>
                <a:uFillTx/>
                <a:latin typeface="Arial"/>
              </a:rPr>
              <a:t>ater</a:t>
            </a:r>
            <a:r>
              <a:rPr kumimoji="0" lang="en-US" sz="1000" b="1" i="0" u="none" strike="noStrike" kern="0" cap="none" spc="0" normalizeH="0" baseline="0" noProof="0" dirty="0">
                <a:ln>
                  <a:noFill/>
                </a:ln>
                <a:solidFill>
                  <a:srgbClr val="FFFFFF"/>
                </a:solidFill>
                <a:effectLst/>
                <a:uLnTx/>
                <a:uFillTx/>
                <a:latin typeface="Arial"/>
              </a:rPr>
              <a:t> System</a:t>
            </a:r>
          </a:p>
        </p:txBody>
      </p:sp>
      <p:sp>
        <p:nvSpPr>
          <p:cNvPr id="30" name="Rectangle_5_311218_1140439496"/>
          <p:cNvSpPr>
            <a:spLocks noChangeArrowheads="1"/>
          </p:cNvSpPr>
          <p:nvPr>
            <p:custDataLst>
              <p:tags r:id="rId5"/>
            </p:custDataLst>
          </p:nvPr>
        </p:nvSpPr>
        <p:spPr bwMode="gray">
          <a:xfrm>
            <a:off x="4889212" y="4011896"/>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000" b="1" kern="0" dirty="0" err="1">
                <a:solidFill>
                  <a:srgbClr val="FFFFFF"/>
                </a:solidFill>
                <a:latin typeface="Arial"/>
              </a:rPr>
              <a:t>GRUCom</a:t>
            </a:r>
            <a:endParaRPr kumimoji="0" lang="en-US" sz="1000" b="1" i="0" u="none" strike="noStrike" kern="0" cap="none" spc="0" normalizeH="0" baseline="0" noProof="0" dirty="0">
              <a:ln>
                <a:noFill/>
              </a:ln>
              <a:solidFill>
                <a:srgbClr val="FFFFFF"/>
              </a:solidFill>
              <a:effectLst/>
              <a:uLnTx/>
              <a:uFillTx/>
              <a:latin typeface="Arial"/>
            </a:endParaRPr>
          </a:p>
        </p:txBody>
      </p:sp>
      <p:graphicFrame>
        <p:nvGraphicFramePr>
          <p:cNvPr id="31" name="Table 30"/>
          <p:cNvGraphicFramePr>
            <a:graphicFrameLocks noGrp="1"/>
          </p:cNvGraphicFramePr>
          <p:nvPr>
            <p:extLst>
              <p:ext uri="{D42A27DB-BD31-4B8C-83A1-F6EECF244321}">
                <p14:modId xmlns:p14="http://schemas.microsoft.com/office/powerpoint/2010/main" val="89998769"/>
              </p:ext>
            </p:extLst>
          </p:nvPr>
        </p:nvGraphicFramePr>
        <p:xfrm>
          <a:off x="6363428" y="2091602"/>
          <a:ext cx="2313432" cy="1764794"/>
        </p:xfrm>
        <a:graphic>
          <a:graphicData uri="http://schemas.openxmlformats.org/drawingml/2006/table">
            <a:tbl>
              <a:tblPr/>
              <a:tblGrid>
                <a:gridCol w="182845">
                  <a:extLst>
                    <a:ext uri="{9D8B030D-6E8A-4147-A177-3AD203B41FA5}">
                      <a16:colId xmlns:a16="http://schemas.microsoft.com/office/drawing/2014/main" val="20000"/>
                    </a:ext>
                  </a:extLst>
                </a:gridCol>
                <a:gridCol w="1541180">
                  <a:extLst>
                    <a:ext uri="{9D8B030D-6E8A-4147-A177-3AD203B41FA5}">
                      <a16:colId xmlns:a16="http://schemas.microsoft.com/office/drawing/2014/main" val="20001"/>
                    </a:ext>
                  </a:extLst>
                </a:gridCol>
                <a:gridCol w="589407">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Water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5.4%</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GRU</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North FL Regional Medical CTR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Public Schools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Celebration Pointe Holdings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Alachua County Board of </a:t>
                      </a:r>
                      <a:r>
                        <a:rPr lang="en-US" sz="700" b="0" i="0" u="none" strike="noStrike" dirty="0" err="1">
                          <a:solidFill>
                            <a:srgbClr val="000000"/>
                          </a:solidFill>
                          <a:latin typeface="Arial"/>
                        </a:rPr>
                        <a:t>Comm</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Water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11.3%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Water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$37,355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702434605"/>
              </p:ext>
            </p:extLst>
          </p:nvPr>
        </p:nvGraphicFramePr>
        <p:xfrm>
          <a:off x="1955655" y="4208750"/>
          <a:ext cx="2313431" cy="1764794"/>
        </p:xfrm>
        <a:graphic>
          <a:graphicData uri="http://schemas.openxmlformats.org/drawingml/2006/table">
            <a:tbl>
              <a:tblPr/>
              <a:tblGrid>
                <a:gridCol w="164090">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gridCol w="736177">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dirty="0">
                          <a:solidFill>
                            <a:srgbClr val="FFFFFF"/>
                          </a:solidFill>
                          <a:latin typeface="Arial"/>
                        </a:rPr>
                        <a:t>% of Wastewater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1.0%</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North </a:t>
                      </a:r>
                      <a:r>
                        <a:rPr lang="en-US" sz="700" b="0" i="0" u="none" strike="noStrike" dirty="0" err="1">
                          <a:solidFill>
                            <a:srgbClr val="000000"/>
                          </a:solidFill>
                          <a:latin typeface="+mn-lt"/>
                        </a:rPr>
                        <a:t>Fl</a:t>
                      </a:r>
                      <a:r>
                        <a:rPr lang="en-US" sz="700" b="0" i="0" u="none" strike="noStrike" dirty="0">
                          <a:solidFill>
                            <a:srgbClr val="000000"/>
                          </a:solidFill>
                          <a:latin typeface="+mn-lt"/>
                        </a:rPr>
                        <a:t> Regional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err="1">
                          <a:solidFill>
                            <a:srgbClr val="000000"/>
                          </a:solidFill>
                          <a:latin typeface="+mn-lt"/>
                        </a:rPr>
                        <a:t>Sivance</a:t>
                      </a:r>
                      <a:r>
                        <a:rPr lang="en-US" sz="700" b="0" i="0" u="none" strike="noStrike" dirty="0">
                          <a:solidFill>
                            <a:srgbClr val="000000"/>
                          </a:solidFill>
                          <a:latin typeface="+mn-lt"/>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ST of FL </a:t>
                      </a:r>
                      <a:r>
                        <a:rPr lang="en-US" sz="700" b="0" i="0" u="none" strike="noStrike" dirty="0" err="1">
                          <a:solidFill>
                            <a:srgbClr val="000000"/>
                          </a:solidFill>
                          <a:latin typeface="+mn-lt"/>
                        </a:rPr>
                        <a:t>Dept</a:t>
                      </a:r>
                      <a:r>
                        <a:rPr lang="en-US" sz="700" b="0" i="0" u="none" strike="noStrike" dirty="0">
                          <a:solidFill>
                            <a:srgbClr val="000000"/>
                          </a:solidFill>
                          <a:latin typeface="+mn-lt"/>
                        </a:rPr>
                        <a:t> of CH &amp; Fam SVC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Beazer East </a:t>
                      </a:r>
                      <a:r>
                        <a:rPr lang="en-US" sz="700" b="0" i="0" u="none" strike="noStrike" dirty="0" err="1">
                          <a:solidFill>
                            <a:srgbClr val="000000"/>
                          </a:solidFill>
                          <a:latin typeface="Arial"/>
                        </a:rPr>
                        <a:t>Inc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dirty="0">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Celebration</a:t>
                      </a:r>
                      <a:r>
                        <a:rPr lang="en-US" sz="700" b="0" i="0" u="none" strike="noStrike" baseline="0" dirty="0">
                          <a:solidFill>
                            <a:srgbClr val="000000"/>
                          </a:solidFill>
                          <a:latin typeface="Arial"/>
                        </a:rPr>
                        <a:t> Pointe Holdings,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Cabot Carbon </a:t>
                      </a:r>
                      <a:r>
                        <a:rPr lang="en-US" sz="700" b="0" i="0" u="none" strike="noStrike" dirty="0" err="1">
                          <a:solidFill>
                            <a:srgbClr val="000000"/>
                          </a:solidFill>
                          <a:latin typeface="+mn-lt"/>
                        </a:rPr>
                        <a:t>Oper</a:t>
                      </a:r>
                      <a:r>
                        <a:rPr lang="en-US" sz="700" b="0" i="0" u="none" strike="noStrike" dirty="0">
                          <a:solidFill>
                            <a:srgbClr val="000000"/>
                          </a:solidFill>
                          <a:latin typeface="+mn-lt"/>
                        </a:rPr>
                        <a:t> Jump Start</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Wastewater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6.3%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Wastewater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$45,503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890281961"/>
              </p:ext>
            </p:extLst>
          </p:nvPr>
        </p:nvGraphicFramePr>
        <p:xfrm>
          <a:off x="4889212" y="4208750"/>
          <a:ext cx="2313432" cy="1764794"/>
        </p:xfrm>
        <a:graphic>
          <a:graphicData uri="http://schemas.openxmlformats.org/drawingml/2006/table">
            <a:tbl>
              <a:tblPr/>
              <a:tblGrid>
                <a:gridCol w="181552">
                  <a:extLst>
                    <a:ext uri="{9D8B030D-6E8A-4147-A177-3AD203B41FA5}">
                      <a16:colId xmlns:a16="http://schemas.microsoft.com/office/drawing/2014/main" val="20000"/>
                    </a:ext>
                  </a:extLst>
                </a:gridCol>
                <a:gridCol w="1454727">
                  <a:extLst>
                    <a:ext uri="{9D8B030D-6E8A-4147-A177-3AD203B41FA5}">
                      <a16:colId xmlns:a16="http://schemas.microsoft.com/office/drawing/2014/main" val="20001"/>
                    </a:ext>
                  </a:extLst>
                </a:gridCol>
                <a:gridCol w="677153">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GRUCom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9.6%</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dirty="0">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GRU</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9.0%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7.1%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Verizon Wireless </a:t>
                      </a:r>
                      <a:r>
                        <a:rPr lang="en-US" sz="700" b="0" i="0" u="none" strike="noStrike" dirty="0" err="1">
                          <a:solidFill>
                            <a:srgbClr val="000000"/>
                          </a:solidFill>
                          <a:latin typeface="+mn-lt"/>
                        </a:rPr>
                        <a:t>Personall</a:t>
                      </a:r>
                      <a:r>
                        <a:rPr lang="en-US" sz="700" b="0" i="0" u="none" strike="noStrike" dirty="0">
                          <a:solidFill>
                            <a:srgbClr val="000000"/>
                          </a:solidFill>
                          <a:latin typeface="+mn-lt"/>
                        </a:rPr>
                        <a:t>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6.9%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Public Schools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6.9%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AT&amp;T Wireless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5.1%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dirty="0">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T-Mobile USA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4.4%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Interstate </a:t>
                      </a:r>
                      <a:r>
                        <a:rPr lang="en-US" sz="700" b="0" i="0" u="none" strike="noStrike" dirty="0" err="1">
                          <a:solidFill>
                            <a:srgbClr val="000000"/>
                          </a:solidFill>
                          <a:latin typeface="+mn-lt"/>
                        </a:rPr>
                        <a:t>Fibernet</a:t>
                      </a:r>
                      <a:r>
                        <a:rPr lang="en-US" sz="700" b="0" i="0" u="none" strike="noStrike" dirty="0">
                          <a:solidFill>
                            <a:srgbClr val="000000"/>
                          </a:solidFill>
                          <a:latin typeface="+mn-lt"/>
                        </a:rPr>
                        <a:t>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Florida Phone Systems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Accelerationnet</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a:t>
                      </a:r>
                      <a:r>
                        <a:rPr lang="en-US" sz="700" b="1" i="0" u="none" strike="noStrike" dirty="0" err="1">
                          <a:solidFill>
                            <a:srgbClr val="000000"/>
                          </a:solidFill>
                          <a:latin typeface="Arial"/>
                        </a:rPr>
                        <a:t>GRUCom</a:t>
                      </a:r>
                      <a:r>
                        <a:rPr lang="en-US" sz="700" b="1" i="0" u="none" strike="noStrike" dirty="0">
                          <a:solidFill>
                            <a:srgbClr val="000000"/>
                          </a:solidFill>
                          <a:latin typeface="Arial"/>
                        </a:rPr>
                        <a:t>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56.1%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a:t>
                      </a:r>
                      <a:r>
                        <a:rPr lang="en-US" sz="700" b="1" i="0" u="none" strike="noStrike" dirty="0" err="1">
                          <a:solidFill>
                            <a:srgbClr val="000000"/>
                          </a:solidFill>
                          <a:latin typeface="Arial"/>
                        </a:rPr>
                        <a:t>GRUCom</a:t>
                      </a:r>
                      <a:r>
                        <a:rPr lang="en-US" sz="700" b="1" i="0" u="none" strike="noStrike" dirty="0">
                          <a:solidFill>
                            <a:srgbClr val="000000"/>
                          </a:solidFill>
                          <a:latin typeface="Arial"/>
                        </a:rPr>
                        <a:t> Revenue</a:t>
                      </a:r>
                      <a:r>
                        <a:rPr lang="en-US" sz="700" b="1" i="0" u="none" strike="noStrike" baseline="30000" dirty="0">
                          <a:solidFill>
                            <a:srgbClr val="000000"/>
                          </a:solidFill>
                          <a:latin typeface="+mn-lt"/>
                        </a:rPr>
                        <a:t>1</a:t>
                      </a:r>
                      <a:r>
                        <a:rPr lang="en-US" sz="700" b="1" i="0" u="none" strike="noStrike" dirty="0">
                          <a:solidFill>
                            <a:srgbClr val="000000"/>
                          </a:solidFill>
                          <a:latin typeface="Arial"/>
                        </a:rPr>
                        <a:t> (000)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$13,363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8" name="Rectangle 13"/>
          <p:cNvSpPr>
            <a:spLocks noChangeArrowheads="1"/>
          </p:cNvSpPr>
          <p:nvPr>
            <p:custDataLst>
              <p:tags r:id="rId6"/>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gn="l">
              <a:lnSpc>
                <a:spcPct val="90000"/>
              </a:lnSpc>
              <a:buClr>
                <a:srgbClr val="000000"/>
              </a:buClr>
              <a:buFont typeface="Wingdings 2" pitchFamily="18" charset="2"/>
              <a:buAutoNum type="arabicPeriod"/>
            </a:pPr>
            <a:r>
              <a:rPr lang="en-US" sz="800" i="1" dirty="0">
                <a:latin typeface="+mj-lt"/>
              </a:rPr>
              <a:t>Management prepared breakout of each business unit revenues (unaudited)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2068526222"/>
              </p:ext>
            </p:extLst>
          </p:nvPr>
        </p:nvGraphicFramePr>
        <p:xfrm>
          <a:off x="4861560" y="3939348"/>
          <a:ext cx="3840479" cy="22987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p:nvPr>
            <p:extLst>
              <p:ext uri="{D42A27DB-BD31-4B8C-83A1-F6EECF244321}">
                <p14:modId xmlns:p14="http://schemas.microsoft.com/office/powerpoint/2010/main" val="4018321087"/>
              </p:ext>
            </p:extLst>
          </p:nvPr>
        </p:nvGraphicFramePr>
        <p:xfrm>
          <a:off x="457200" y="3939348"/>
          <a:ext cx="3840479" cy="22987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extLst>
              <p:ext uri="{D42A27DB-BD31-4B8C-83A1-F6EECF244321}">
                <p14:modId xmlns:p14="http://schemas.microsoft.com/office/powerpoint/2010/main" val="350720225"/>
              </p:ext>
            </p:extLst>
          </p:nvPr>
        </p:nvGraphicFramePr>
        <p:xfrm>
          <a:off x="4836743" y="1557646"/>
          <a:ext cx="3840479" cy="2298745"/>
        </p:xfrm>
        <a:graphic>
          <a:graphicData uri="http://schemas.openxmlformats.org/drawingml/2006/chart">
            <c:chart xmlns:c="http://schemas.openxmlformats.org/drawingml/2006/chart" xmlns:r="http://schemas.openxmlformats.org/officeDocument/2006/relationships" r:id="rId10"/>
          </a:graphicData>
        </a:graphic>
      </p:graphicFrame>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21</a:t>
            </a:fld>
            <a:endParaRPr lang="en-US" dirty="0">
              <a:solidFill>
                <a:srgbClr val="FFFFFF"/>
              </a:solidFill>
            </a:endParaRPr>
          </a:p>
        </p:txBody>
      </p:sp>
      <p:sp>
        <p:nvSpPr>
          <p:cNvPr id="6" name="Rectangle_5_311218_1114257090"/>
          <p:cNvSpPr>
            <a:spLocks noChangeArrowheads="1"/>
          </p:cNvSpPr>
          <p:nvPr>
            <p:custDataLst>
              <p:tags r:id="rId1"/>
            </p:custDataLst>
          </p:nvPr>
        </p:nvSpPr>
        <p:spPr bwMode="gray">
          <a:xfrm>
            <a:off x="448727" y="1381887"/>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Electric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7" name="Rectangle_5_311218_1114257090"/>
          <p:cNvSpPr>
            <a:spLocks noChangeArrowheads="1"/>
          </p:cNvSpPr>
          <p:nvPr>
            <p:custDataLst>
              <p:tags r:id="rId2"/>
            </p:custDataLst>
          </p:nvPr>
        </p:nvSpPr>
        <p:spPr bwMode="gray">
          <a:xfrm>
            <a:off x="4836743" y="1381887"/>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Water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8" name="Rectangle_5_311218_1114257090"/>
          <p:cNvSpPr>
            <a:spLocks noChangeArrowheads="1"/>
          </p:cNvSpPr>
          <p:nvPr>
            <p:custDataLst>
              <p:tags r:id="rId3"/>
            </p:custDataLst>
          </p:nvPr>
        </p:nvSpPr>
        <p:spPr bwMode="gray">
          <a:xfrm>
            <a:off x="451865" y="368063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Wastewater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9" name="Rectangle_5_311218_1114257090"/>
          <p:cNvSpPr>
            <a:spLocks noChangeArrowheads="1"/>
          </p:cNvSpPr>
          <p:nvPr>
            <p:custDataLst>
              <p:tags r:id="rId4"/>
            </p:custDataLst>
          </p:nvPr>
        </p:nvSpPr>
        <p:spPr bwMode="gray">
          <a:xfrm>
            <a:off x="4840898" y="368063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Natural Gas </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17"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Customer Mix</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29" name="TextBox 28"/>
          <p:cNvSpPr txBox="1"/>
          <p:nvPr/>
        </p:nvSpPr>
        <p:spPr>
          <a:xfrm>
            <a:off x="1711742" y="1590675"/>
            <a:ext cx="1314450" cy="246221"/>
          </a:xfrm>
          <a:prstGeom prst="rect">
            <a:avLst/>
          </a:prstGeom>
          <a:noFill/>
        </p:spPr>
        <p:txBody>
          <a:bodyPr wrap="square" rtlCol="0">
            <a:spAutoFit/>
          </a:bodyPr>
          <a:lstStyle/>
          <a:p>
            <a:pPr algn="ctr"/>
            <a:r>
              <a:rPr lang="en-US" sz="1000" dirty="0"/>
              <a:t>Total:  $274.4mm </a:t>
            </a:r>
          </a:p>
        </p:txBody>
      </p:sp>
      <p:sp>
        <p:nvSpPr>
          <p:cNvPr id="30" name="TextBox 28"/>
          <p:cNvSpPr txBox="1"/>
          <p:nvPr/>
        </p:nvSpPr>
        <p:spPr>
          <a:xfrm>
            <a:off x="6124575" y="3905964"/>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$24.8mm </a:t>
            </a:r>
          </a:p>
        </p:txBody>
      </p:sp>
      <p:sp>
        <p:nvSpPr>
          <p:cNvPr id="19" name="Rectangle 13"/>
          <p:cNvSpPr>
            <a:spLocks noChangeArrowheads="1"/>
          </p:cNvSpPr>
          <p:nvPr>
            <p:custDataLst>
              <p:tags r:id="rId5"/>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Management prepared breakout of each business unit revenues (unaudited) for FY20</a:t>
            </a:r>
          </a:p>
          <a:p>
            <a:pPr marL="228600" indent="-228600">
              <a:lnSpc>
                <a:spcPct val="90000"/>
              </a:lnSpc>
              <a:buClr>
                <a:srgbClr val="000000"/>
              </a:buClr>
              <a:buFont typeface="Wingdings 2" pitchFamily="18" charset="2"/>
              <a:buAutoNum type="arabicPeriod"/>
            </a:pPr>
            <a:r>
              <a:rPr lang="en-US" sz="800" i="1" dirty="0"/>
              <a:t>Numbers may not add due to rounding</a:t>
            </a:r>
          </a:p>
        </p:txBody>
      </p:sp>
      <p:graphicFrame>
        <p:nvGraphicFramePr>
          <p:cNvPr id="5" name="Chart 4"/>
          <p:cNvGraphicFramePr/>
          <p:nvPr>
            <p:extLst>
              <p:ext uri="{D42A27DB-BD31-4B8C-83A1-F6EECF244321}">
                <p14:modId xmlns:p14="http://schemas.microsoft.com/office/powerpoint/2010/main" val="553419789"/>
              </p:ext>
            </p:extLst>
          </p:nvPr>
        </p:nvGraphicFramePr>
        <p:xfrm>
          <a:off x="451865" y="1557646"/>
          <a:ext cx="3837342" cy="2298745"/>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28"/>
          <p:cNvSpPr txBox="1"/>
          <p:nvPr/>
        </p:nvSpPr>
        <p:spPr>
          <a:xfrm>
            <a:off x="6124575" y="1589599"/>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$37.3mm </a:t>
            </a:r>
          </a:p>
        </p:txBody>
      </p:sp>
      <p:sp>
        <p:nvSpPr>
          <p:cNvPr id="21" name="TextBox 28"/>
          <p:cNvSpPr txBox="1"/>
          <p:nvPr/>
        </p:nvSpPr>
        <p:spPr>
          <a:xfrm>
            <a:off x="1711742" y="3905963"/>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$45.5mm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altLang="en-US" dirty="0">
                <a:solidFill>
                  <a:srgbClr val="0066CC"/>
                </a:solidFill>
              </a:rPr>
              <a:t>2021 Budget (Forecasts, rates and financial metrics)</a:t>
            </a:r>
            <a:br>
              <a:rPr lang="en-US" altLang="en-US" dirty="0"/>
            </a:br>
            <a:endParaRPr lang="en-US" dirty="0">
              <a:solidFill>
                <a:srgbClr val="0066CC"/>
              </a:solidFill>
            </a:endParaRP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22</a:t>
            </a:fld>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990600" y="535878"/>
            <a:ext cx="7327900" cy="738664"/>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Sales History and 2021 Forecast</a:t>
            </a:r>
          </a:p>
          <a:p>
            <a:pPr algn="ctr"/>
            <a:r>
              <a:rPr lang="en-US" dirty="0">
                <a:solidFill>
                  <a:srgbClr val="0066CC"/>
                </a:solidFill>
                <a:latin typeface="+mj-lt"/>
                <a:ea typeface="+mj-ea"/>
              </a:rPr>
              <a:t>Promoting Conservative Budgeting</a:t>
            </a:r>
          </a:p>
        </p:txBody>
      </p:sp>
      <p:sp>
        <p:nvSpPr>
          <p:cNvPr id="3" name="Slide Number Placeholder 2"/>
          <p:cNvSpPr>
            <a:spLocks noGrp="1"/>
          </p:cNvSpPr>
          <p:nvPr>
            <p:ph type="sldNum" sz="quarter" idx="10"/>
          </p:nvPr>
        </p:nvSpPr>
        <p:spPr>
          <a:xfrm>
            <a:off x="3617970" y="6248400"/>
            <a:ext cx="1905000" cy="457200"/>
          </a:xfrm>
        </p:spPr>
        <p:txBody>
          <a:bodyPr/>
          <a:lstStyle/>
          <a:p>
            <a:pPr algn="ctr">
              <a:defRPr/>
            </a:pPr>
            <a:fld id="{566330C0-D46D-4B29-9B38-9AC5D9FBE719}" type="slidenum">
              <a:rPr lang="en-US" smtClean="0">
                <a:solidFill>
                  <a:schemeClr val="bg1"/>
                </a:solidFill>
              </a:rPr>
              <a:pPr algn="ctr">
                <a:defRPr/>
              </a:pPr>
              <a:t>23</a:t>
            </a:fld>
            <a:endParaRPr lang="en-US" dirty="0">
              <a:solidFill>
                <a:schemeClr val="bg1"/>
              </a:solidFill>
            </a:endParaRPr>
          </a:p>
        </p:txBody>
      </p:sp>
      <p:sp>
        <p:nvSpPr>
          <p:cNvPr id="13" name="Rectangle_5_311218_1114257090"/>
          <p:cNvSpPr>
            <a:spLocks noChangeArrowheads="1"/>
          </p:cNvSpPr>
          <p:nvPr>
            <p:custDataLst>
              <p:tags r:id="rId1"/>
            </p:custDataLst>
          </p:nvPr>
        </p:nvSpPr>
        <p:spPr bwMode="gray">
          <a:xfrm>
            <a:off x="457200" y="138588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Electric Sales (</a:t>
            </a:r>
            <a:r>
              <a:rPr kumimoji="0" lang="en-US" sz="1200" b="1" i="0" u="none" strike="noStrike" kern="0" cap="none" spc="0" normalizeH="0" baseline="0" noProof="0" dirty="0" err="1">
                <a:ln>
                  <a:noFill/>
                </a:ln>
                <a:solidFill>
                  <a:srgbClr val="FFFFFF"/>
                </a:solidFill>
                <a:effectLst/>
                <a:uLnTx/>
                <a:uFillTx/>
                <a:latin typeface="Arial"/>
              </a:rPr>
              <a:t>MWh</a:t>
            </a:r>
            <a:r>
              <a:rPr kumimoji="0" lang="en-US" sz="1200" b="1" i="0" u="none" strike="noStrike" kern="0" cap="none" spc="0" normalizeH="0" baseline="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4" name="Rectangle_5_311218_1114257090"/>
          <p:cNvSpPr>
            <a:spLocks noChangeArrowheads="1"/>
          </p:cNvSpPr>
          <p:nvPr>
            <p:custDataLst>
              <p:tags r:id="rId2"/>
            </p:custDataLst>
          </p:nvPr>
        </p:nvSpPr>
        <p:spPr bwMode="gray">
          <a:xfrm>
            <a:off x="4817745" y="138588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Natural Gas Sales (</a:t>
            </a:r>
            <a:r>
              <a:rPr lang="en-US" sz="1200" b="1" kern="0" dirty="0" err="1">
                <a:solidFill>
                  <a:srgbClr val="FFFFFF"/>
                </a:solidFill>
                <a:latin typeface="Arial"/>
              </a:rPr>
              <a:t>Therms</a:t>
            </a:r>
            <a:r>
              <a:rPr lang="en-US" sz="1200" b="1" kern="0" dirty="0">
                <a:solidFill>
                  <a:srgbClr val="FFFFFF"/>
                </a:solidFill>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5" name="Rectangle_5_311218_1114257090"/>
          <p:cNvSpPr>
            <a:spLocks noChangeArrowheads="1"/>
          </p:cNvSpPr>
          <p:nvPr>
            <p:custDataLst>
              <p:tags r:id="rId3"/>
            </p:custDataLst>
          </p:nvPr>
        </p:nvSpPr>
        <p:spPr bwMode="gray">
          <a:xfrm>
            <a:off x="457200" y="391953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Water Sales (</a:t>
            </a:r>
            <a:r>
              <a:rPr kumimoji="0" lang="en-US" sz="1200" b="1" i="0" u="none" strike="noStrike" kern="0" cap="none" spc="0" normalizeH="0" baseline="0" noProof="0" dirty="0" err="1">
                <a:ln>
                  <a:noFill/>
                </a:ln>
                <a:solidFill>
                  <a:srgbClr val="FFFFFF"/>
                </a:solidFill>
                <a:effectLst/>
                <a:uLnTx/>
                <a:uFillTx/>
                <a:latin typeface="Arial"/>
              </a:rPr>
              <a:t>kGal</a:t>
            </a:r>
            <a:r>
              <a:rPr kumimoji="0" lang="en-US" sz="1200" b="1" i="0" u="none" strike="noStrike" kern="0" cap="none" spc="0" normalizeH="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6" name="Rectangle_5_311218_1114257090"/>
          <p:cNvSpPr>
            <a:spLocks noChangeArrowheads="1"/>
          </p:cNvSpPr>
          <p:nvPr>
            <p:custDataLst>
              <p:tags r:id="rId4"/>
            </p:custDataLst>
          </p:nvPr>
        </p:nvSpPr>
        <p:spPr bwMode="gray">
          <a:xfrm>
            <a:off x="4817745" y="391953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Wastewater </a:t>
            </a:r>
            <a:r>
              <a:rPr lang="en-US" sz="1200" b="1" kern="0" dirty="0">
                <a:solidFill>
                  <a:srgbClr val="FFFFFF"/>
                </a:solidFill>
                <a:latin typeface="Arial"/>
              </a:rPr>
              <a:t>Sales</a:t>
            </a:r>
            <a:r>
              <a:rPr kumimoji="0" lang="en-US" sz="1200" b="1" i="0" u="none" strike="noStrike" kern="0" cap="none" spc="0" normalizeH="0" baseline="0" noProof="0" dirty="0">
                <a:ln>
                  <a:noFill/>
                </a:ln>
                <a:solidFill>
                  <a:srgbClr val="FFFFFF"/>
                </a:solidFill>
                <a:effectLst/>
                <a:uLnTx/>
                <a:uFillTx/>
                <a:latin typeface="Arial"/>
              </a:rPr>
              <a:t> (</a:t>
            </a:r>
            <a:r>
              <a:rPr kumimoji="0" lang="en-US" sz="1200" b="1" i="0" u="none" strike="noStrike" kern="0" cap="none" spc="0" normalizeH="0" baseline="0" noProof="0" dirty="0" err="1">
                <a:ln>
                  <a:noFill/>
                </a:ln>
                <a:solidFill>
                  <a:srgbClr val="FFFFFF"/>
                </a:solidFill>
                <a:effectLst/>
                <a:uLnTx/>
                <a:uFillTx/>
                <a:latin typeface="Arial"/>
              </a:rPr>
              <a:t>kGal</a:t>
            </a:r>
            <a:r>
              <a:rPr kumimoji="0" lang="en-US" sz="1200" b="1" i="0" u="none" strike="noStrike" kern="0" cap="none" spc="0" normalizeH="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graphicFrame>
        <p:nvGraphicFramePr>
          <p:cNvPr id="21" name="Chart 20"/>
          <p:cNvGraphicFramePr>
            <a:graphicFrameLocks/>
          </p:cNvGraphicFramePr>
          <p:nvPr>
            <p:extLst>
              <p:ext uri="{D42A27DB-BD31-4B8C-83A1-F6EECF244321}">
                <p14:modId xmlns:p14="http://schemas.microsoft.com/office/powerpoint/2010/main" val="1557851710"/>
              </p:ext>
            </p:extLst>
          </p:nvPr>
        </p:nvGraphicFramePr>
        <p:xfrm>
          <a:off x="457200" y="1614489"/>
          <a:ext cx="3838575" cy="23202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4052465067"/>
              </p:ext>
            </p:extLst>
          </p:nvPr>
        </p:nvGraphicFramePr>
        <p:xfrm>
          <a:off x="4817745" y="1614488"/>
          <a:ext cx="3840480" cy="23050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a:graphicFrameLocks/>
          </p:cNvGraphicFramePr>
          <p:nvPr>
            <p:extLst>
              <p:ext uri="{D42A27DB-BD31-4B8C-83A1-F6EECF244321}">
                <p14:modId xmlns:p14="http://schemas.microsoft.com/office/powerpoint/2010/main" val="1624600444"/>
              </p:ext>
            </p:extLst>
          </p:nvPr>
        </p:nvGraphicFramePr>
        <p:xfrm>
          <a:off x="457200" y="4148138"/>
          <a:ext cx="3838575" cy="19807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Chart 24"/>
          <p:cNvGraphicFramePr>
            <a:graphicFrameLocks/>
          </p:cNvGraphicFramePr>
          <p:nvPr>
            <p:extLst>
              <p:ext uri="{D42A27DB-BD31-4B8C-83A1-F6EECF244321}">
                <p14:modId xmlns:p14="http://schemas.microsoft.com/office/powerpoint/2010/main" val="3162941926"/>
              </p:ext>
            </p:extLst>
          </p:nvPr>
        </p:nvGraphicFramePr>
        <p:xfrm>
          <a:off x="4817745" y="4148138"/>
          <a:ext cx="3840480" cy="198077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8230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24</a:t>
            </a:fld>
            <a:endParaRPr lang="en-US" dirty="0">
              <a:solidFill>
                <a:srgbClr val="FFFFFF"/>
              </a:solidFill>
            </a:endParaRPr>
          </a:p>
        </p:txBody>
      </p:sp>
      <p:sp>
        <p:nvSpPr>
          <p:cNvPr id="14" name="Rectangle 10"/>
          <p:cNvSpPr>
            <a:spLocks noChangeArrowheads="1"/>
          </p:cNvSpPr>
          <p:nvPr/>
        </p:nvSpPr>
        <p:spPr bwMode="auto">
          <a:xfrm>
            <a:off x="990600" y="535878"/>
            <a:ext cx="73279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Residential Average Use</a:t>
            </a:r>
            <a:endParaRPr lang="en-US" dirty="0">
              <a:solidFill>
                <a:srgbClr val="0066CC"/>
              </a:solidFill>
              <a:latin typeface="+mj-lt"/>
              <a:ea typeface="+mj-ea"/>
            </a:endParaRPr>
          </a:p>
        </p:txBody>
      </p:sp>
      <p:sp>
        <p:nvSpPr>
          <p:cNvPr id="19" name="Rectangle_5_311218_1114257090"/>
          <p:cNvSpPr>
            <a:spLocks noChangeArrowheads="1"/>
          </p:cNvSpPr>
          <p:nvPr>
            <p:custDataLst>
              <p:tags r:id="rId1"/>
            </p:custDataLst>
          </p:nvPr>
        </p:nvSpPr>
        <p:spPr bwMode="gray">
          <a:xfrm>
            <a:off x="457200" y="138588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Electric (kWh/Customer)</a:t>
            </a:r>
          </a:p>
        </p:txBody>
      </p:sp>
      <p:sp>
        <p:nvSpPr>
          <p:cNvPr id="20" name="Rectangle_5_311218_1114257090"/>
          <p:cNvSpPr>
            <a:spLocks noChangeArrowheads="1"/>
          </p:cNvSpPr>
          <p:nvPr>
            <p:custDataLst>
              <p:tags r:id="rId2"/>
            </p:custDataLst>
          </p:nvPr>
        </p:nvSpPr>
        <p:spPr bwMode="gray">
          <a:xfrm>
            <a:off x="4817745" y="138588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Natural Gas (</a:t>
            </a:r>
            <a:r>
              <a:rPr lang="en-US" sz="1200" dirty="0" err="1">
                <a:solidFill>
                  <a:schemeClr val="bg1"/>
                </a:solidFill>
              </a:rPr>
              <a:t>Therms</a:t>
            </a:r>
            <a:r>
              <a:rPr lang="en-US" sz="1200" dirty="0">
                <a:solidFill>
                  <a:schemeClr val="bg1"/>
                </a:solidFill>
              </a:rPr>
              <a:t>/Customer)</a:t>
            </a:r>
          </a:p>
        </p:txBody>
      </p:sp>
      <p:sp>
        <p:nvSpPr>
          <p:cNvPr id="21" name="Rectangle_5_311218_1114257090"/>
          <p:cNvSpPr>
            <a:spLocks noChangeArrowheads="1"/>
          </p:cNvSpPr>
          <p:nvPr>
            <p:custDataLst>
              <p:tags r:id="rId3"/>
            </p:custDataLst>
          </p:nvPr>
        </p:nvSpPr>
        <p:spPr bwMode="gray">
          <a:xfrm>
            <a:off x="457200" y="391953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Water (</a:t>
            </a:r>
            <a:r>
              <a:rPr lang="en-US" sz="1200" dirty="0" err="1">
                <a:solidFill>
                  <a:schemeClr val="bg1"/>
                </a:solidFill>
              </a:rPr>
              <a:t>kGal</a:t>
            </a:r>
            <a:r>
              <a:rPr lang="en-US" sz="1200" dirty="0">
                <a:solidFill>
                  <a:schemeClr val="bg1"/>
                </a:solidFill>
              </a:rPr>
              <a:t>/Customer)</a:t>
            </a:r>
          </a:p>
        </p:txBody>
      </p:sp>
      <p:sp>
        <p:nvSpPr>
          <p:cNvPr id="22" name="Rectangle_5_311218_1114257090"/>
          <p:cNvSpPr>
            <a:spLocks noChangeArrowheads="1"/>
          </p:cNvSpPr>
          <p:nvPr>
            <p:custDataLst>
              <p:tags r:id="rId4"/>
            </p:custDataLst>
          </p:nvPr>
        </p:nvSpPr>
        <p:spPr bwMode="gray">
          <a:xfrm>
            <a:off x="4817745" y="391953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Wastewater (</a:t>
            </a:r>
            <a:r>
              <a:rPr lang="en-US" sz="1200" dirty="0" err="1">
                <a:solidFill>
                  <a:schemeClr val="bg1"/>
                </a:solidFill>
              </a:rPr>
              <a:t>kGal</a:t>
            </a:r>
            <a:r>
              <a:rPr lang="en-US" sz="1200" dirty="0">
                <a:solidFill>
                  <a:schemeClr val="bg1"/>
                </a:solidFill>
              </a:rPr>
              <a:t>/Customer)</a:t>
            </a:r>
          </a:p>
        </p:txBody>
      </p:sp>
      <p:graphicFrame>
        <p:nvGraphicFramePr>
          <p:cNvPr id="13" name="Chart 12"/>
          <p:cNvGraphicFramePr>
            <a:graphicFrameLocks/>
          </p:cNvGraphicFramePr>
          <p:nvPr>
            <p:extLst>
              <p:ext uri="{D42A27DB-BD31-4B8C-83A1-F6EECF244321}">
                <p14:modId xmlns:p14="http://schemas.microsoft.com/office/powerpoint/2010/main" val="4107401650"/>
              </p:ext>
            </p:extLst>
          </p:nvPr>
        </p:nvGraphicFramePr>
        <p:xfrm>
          <a:off x="457201" y="1614489"/>
          <a:ext cx="3840480" cy="23050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a:graphicFrameLocks/>
          </p:cNvGraphicFramePr>
          <p:nvPr>
            <p:extLst>
              <p:ext uri="{D42A27DB-BD31-4B8C-83A1-F6EECF244321}">
                <p14:modId xmlns:p14="http://schemas.microsoft.com/office/powerpoint/2010/main" val="598185541"/>
              </p:ext>
            </p:extLst>
          </p:nvPr>
        </p:nvGraphicFramePr>
        <p:xfrm>
          <a:off x="4817745" y="1650424"/>
          <a:ext cx="3840480" cy="226911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a:graphicFrameLocks/>
          </p:cNvGraphicFramePr>
          <p:nvPr>
            <p:extLst>
              <p:ext uri="{D42A27DB-BD31-4B8C-83A1-F6EECF244321}">
                <p14:modId xmlns:p14="http://schemas.microsoft.com/office/powerpoint/2010/main" val="1649783422"/>
              </p:ext>
            </p:extLst>
          </p:nvPr>
        </p:nvGraphicFramePr>
        <p:xfrm>
          <a:off x="457198" y="4148138"/>
          <a:ext cx="3840481" cy="20764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a:graphicFrameLocks/>
          </p:cNvGraphicFramePr>
          <p:nvPr>
            <p:extLst>
              <p:ext uri="{D42A27DB-BD31-4B8C-83A1-F6EECF244321}">
                <p14:modId xmlns:p14="http://schemas.microsoft.com/office/powerpoint/2010/main" val="1177410059"/>
              </p:ext>
            </p:extLst>
          </p:nvPr>
        </p:nvGraphicFramePr>
        <p:xfrm>
          <a:off x="4817745" y="4148137"/>
          <a:ext cx="3840480" cy="207645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2942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612930" y="6248400"/>
            <a:ext cx="1905000" cy="457200"/>
          </a:xfrm>
        </p:spPr>
        <p:txBody>
          <a:bodyPr/>
          <a:lstStyle/>
          <a:p>
            <a:pPr>
              <a:defRPr/>
            </a:pPr>
            <a:fld id="{3C9BFFE1-5171-4C42-8195-779466FEFB97}" type="slidenum">
              <a:rPr lang="en-US" smtClean="0"/>
              <a:pPr>
                <a:defRPr/>
              </a:pPr>
              <a:t>25</a:t>
            </a:fld>
            <a:endParaRPr lang="en-US" dirty="0"/>
          </a:p>
        </p:txBody>
      </p:sp>
      <p:sp>
        <p:nvSpPr>
          <p:cNvPr id="23" name="Rectangle 13"/>
          <p:cNvSpPr>
            <a:spLocks noChangeArrowheads="1"/>
          </p:cNvSpPr>
          <p:nvPr>
            <p:custDataLst>
              <p:tags r:id="rId1"/>
            </p:custDataLst>
          </p:nvPr>
        </p:nvSpPr>
        <p:spPr bwMode="auto">
          <a:xfrm>
            <a:off x="457200" y="5922987"/>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Based on residential monthly bill at 1,000 </a:t>
            </a:r>
            <a:r>
              <a:rPr lang="en-US" sz="800" i="1" dirty="0" err="1"/>
              <a:t>kwh</a:t>
            </a:r>
            <a:r>
              <a:rPr lang="en-US" sz="800" i="1" dirty="0"/>
              <a:t>.</a:t>
            </a:r>
          </a:p>
          <a:p>
            <a:pPr marL="228600" indent="-228600">
              <a:lnSpc>
                <a:spcPct val="90000"/>
              </a:lnSpc>
              <a:buClr>
                <a:srgbClr val="000000"/>
              </a:buClr>
              <a:buFont typeface="Wingdings 2" pitchFamily="18" charset="2"/>
              <a:buAutoNum type="arabicPeriod"/>
            </a:pPr>
            <a:r>
              <a:rPr lang="en-US" sz="800" i="1" dirty="0"/>
              <a:t>Changes resulting from the acquisition of the DHR Biomass Plant</a:t>
            </a:r>
          </a:p>
          <a:p>
            <a:pPr marL="228600" indent="-228600">
              <a:lnSpc>
                <a:spcPct val="90000"/>
              </a:lnSpc>
              <a:buClr>
                <a:srgbClr val="000000"/>
              </a:buClr>
              <a:buFont typeface="Wingdings 2" pitchFamily="18" charset="2"/>
              <a:buAutoNum type="arabicPeriod"/>
            </a:pPr>
            <a:r>
              <a:rPr lang="en-US" sz="800" i="1" dirty="0"/>
              <a:t>All changes in the System's revenue requirements are subject to approval by the City Commission, which usually occurs in conjunction with its approval of the System's annual budget</a:t>
            </a:r>
            <a:endParaRPr lang="en-US" sz="800" i="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968715898"/>
              </p:ext>
            </p:extLst>
          </p:nvPr>
        </p:nvGraphicFramePr>
        <p:xfrm>
          <a:off x="457199" y="1363702"/>
          <a:ext cx="8220075" cy="3171903"/>
        </p:xfrm>
        <a:graphic>
          <a:graphicData uri="http://schemas.openxmlformats.org/drawingml/2006/table">
            <a:tbl>
              <a:tblPr/>
              <a:tblGrid>
                <a:gridCol w="3314701">
                  <a:extLst>
                    <a:ext uri="{9D8B030D-6E8A-4147-A177-3AD203B41FA5}">
                      <a16:colId xmlns:a16="http://schemas.microsoft.com/office/drawing/2014/main" val="20000"/>
                    </a:ext>
                  </a:extLst>
                </a:gridCol>
                <a:gridCol w="4905374">
                  <a:extLst>
                    <a:ext uri="{9D8B030D-6E8A-4147-A177-3AD203B41FA5}">
                      <a16:colId xmlns:a16="http://schemas.microsoft.com/office/drawing/2014/main" val="20001"/>
                    </a:ext>
                  </a:extLst>
                </a:gridCol>
              </a:tblGrid>
              <a:tr h="284123">
                <a:tc>
                  <a:txBody>
                    <a:bodyPr/>
                    <a:lstStyle/>
                    <a:p>
                      <a:pPr algn="ctr" fontAlgn="b"/>
                      <a:r>
                        <a:rPr lang="en-US" sz="1300" b="1" i="0" u="none" strike="noStrike" dirty="0">
                          <a:solidFill>
                            <a:schemeClr val="bg1"/>
                          </a:solidFill>
                          <a:latin typeface="+mj-lt"/>
                          <a:ea typeface="SimSun"/>
                        </a:rPr>
                        <a:t> </a:t>
                      </a:r>
                      <a:endParaRPr lang="en-US" sz="1300" b="1" i="0" u="none" strike="noStrike" dirty="0">
                        <a:solidFill>
                          <a:schemeClr val="bg1"/>
                        </a:solidFill>
                        <a:latin typeface="+mj-lt"/>
                      </a:endParaRPr>
                    </a:p>
                  </a:txBody>
                  <a:tcPr marL="8150" marR="8150" marT="8150" marB="0" anchor="ctr">
                    <a:lnL>
                      <a:noFill/>
                    </a:lnL>
                    <a:lnR>
                      <a:noFill/>
                    </a:lnR>
                    <a:lnT>
                      <a:noFill/>
                    </a:lnT>
                    <a:lnB>
                      <a:noFill/>
                    </a:lnB>
                    <a:solidFill>
                      <a:srgbClr val="004B9E"/>
                    </a:solidFill>
                  </a:tcPr>
                </a:tc>
                <a:tc>
                  <a:txBody>
                    <a:bodyPr/>
                    <a:lstStyle/>
                    <a:p>
                      <a:pPr algn="ctr" fontAlgn="b"/>
                      <a:r>
                        <a:rPr lang="en-US" sz="1300" b="1" i="0" u="none" strike="noStrike" dirty="0">
                          <a:solidFill>
                            <a:schemeClr val="bg1"/>
                          </a:solidFill>
                          <a:latin typeface="+mj-lt"/>
                          <a:ea typeface="SimSun"/>
                        </a:rPr>
                        <a:t>Total Residential Bill Percentage</a:t>
                      </a:r>
                      <a:r>
                        <a:rPr lang="en-US" sz="1300" b="1" i="0" u="none" strike="noStrike" baseline="0" dirty="0">
                          <a:solidFill>
                            <a:schemeClr val="bg1"/>
                          </a:solidFill>
                          <a:latin typeface="+mj-lt"/>
                          <a:ea typeface="SimSun"/>
                        </a:rPr>
                        <a:t> </a:t>
                      </a:r>
                      <a:r>
                        <a:rPr lang="en-US" sz="1300" b="1" i="0" u="none" strike="noStrike" dirty="0">
                          <a:solidFill>
                            <a:schemeClr val="bg1"/>
                          </a:solidFill>
                          <a:latin typeface="+mj-lt"/>
                          <a:ea typeface="SimSun"/>
                        </a:rPr>
                        <a:t>Increase/(Decrease)</a:t>
                      </a:r>
                      <a:r>
                        <a:rPr lang="en-US" sz="1300" b="1" i="0" u="none" strike="noStrike" baseline="30000" dirty="0">
                          <a:solidFill>
                            <a:schemeClr val="bg1"/>
                          </a:solidFill>
                          <a:latin typeface="+mj-lt"/>
                          <a:ea typeface="SimSun"/>
                        </a:rPr>
                        <a:t>1</a:t>
                      </a:r>
                      <a:endParaRPr lang="en-US" sz="1300" b="1" i="0" u="none" strike="noStrike" baseline="30000" dirty="0">
                        <a:solidFill>
                          <a:schemeClr val="bg1"/>
                        </a:solidFill>
                        <a:latin typeface="+mj-lt"/>
                      </a:endParaRPr>
                    </a:p>
                  </a:txBody>
                  <a:tcPr marL="8150" marR="8150" marT="8150" marB="0" anchor="ctr">
                    <a:lnL>
                      <a:noFill/>
                    </a:lnL>
                    <a:lnR>
                      <a:noFill/>
                    </a:lnR>
                    <a:lnT>
                      <a:noFill/>
                    </a:lnT>
                    <a:lnB>
                      <a:noFill/>
                    </a:lnB>
                    <a:solidFill>
                      <a:srgbClr val="004B9E"/>
                    </a:solidFill>
                  </a:tcPr>
                </a:tc>
                <a:extLst>
                  <a:ext uri="{0D108BD9-81ED-4DB2-BD59-A6C34878D82A}">
                    <a16:rowId xmlns:a16="http://schemas.microsoft.com/office/drawing/2014/main" val="10000"/>
                  </a:ext>
                </a:extLst>
              </a:tr>
              <a:tr h="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bg1"/>
                          </a:solidFill>
                          <a:latin typeface="+mj-lt"/>
                        </a:rPr>
                        <a:t> </a:t>
                      </a:r>
                      <a:r>
                        <a:rPr lang="en-US" sz="1300" b="1" i="0" u="none" strike="noStrike" kern="1200" dirty="0">
                          <a:solidFill>
                            <a:schemeClr val="bg1"/>
                          </a:solidFill>
                          <a:latin typeface="+mn-lt"/>
                          <a:ea typeface="SimSun"/>
                          <a:cs typeface="+mn-cs"/>
                        </a:rPr>
                        <a:t>Historical (Fiscal Year</a:t>
                      </a:r>
                      <a:r>
                        <a:rPr lang="en-US" sz="1300" b="1" i="0" u="none" strike="noStrike" kern="1200" baseline="0" dirty="0">
                          <a:solidFill>
                            <a:schemeClr val="bg1"/>
                          </a:solidFill>
                          <a:latin typeface="+mn-lt"/>
                          <a:ea typeface="SimSun"/>
                          <a:cs typeface="+mn-cs"/>
                        </a:rPr>
                        <a:t> </a:t>
                      </a:r>
                      <a:r>
                        <a:rPr lang="en-US" sz="1300" b="1" i="0" u="none" strike="noStrike" kern="1200" dirty="0">
                          <a:solidFill>
                            <a:schemeClr val="bg1"/>
                          </a:solidFill>
                          <a:latin typeface="+mn-lt"/>
                          <a:ea typeface="SimSun"/>
                          <a:cs typeface="+mn-cs"/>
                        </a:rPr>
                        <a:t>Beginning):</a:t>
                      </a:r>
                      <a:r>
                        <a:rPr lang="en-US" sz="1300" b="1" i="0" u="none" strike="noStrike" dirty="0">
                          <a:solidFill>
                            <a:schemeClr val="bg1"/>
                          </a:solidFill>
                          <a:latin typeface="+mj-lt"/>
                        </a:rPr>
                        <a:t> </a:t>
                      </a:r>
                    </a:p>
                  </a:txBody>
                  <a:tcPr marL="8150" marR="8150" marT="8150" marB="0" anchor="ctr">
                    <a:lnL>
                      <a:noFill/>
                    </a:lnL>
                    <a:lnR>
                      <a:noFill/>
                    </a:lnR>
                    <a:lnT>
                      <a:noFill/>
                    </a:lnT>
                    <a:lnB>
                      <a:noFill/>
                    </a:lnB>
                    <a:solidFill>
                      <a:srgbClr val="00B0F0"/>
                    </a:solidFill>
                  </a:tcPr>
                </a:tc>
                <a:tc>
                  <a:txBody>
                    <a:bodyPr/>
                    <a:lstStyle/>
                    <a:p>
                      <a:pPr algn="ctr" fontAlgn="b"/>
                      <a:r>
                        <a:rPr lang="en-US" sz="1300" b="1" i="0" u="none" strike="noStrike" dirty="0">
                          <a:solidFill>
                            <a:schemeClr val="bg1"/>
                          </a:solidFill>
                          <a:latin typeface="+mj-lt"/>
                          <a:ea typeface="SimSun"/>
                        </a:rPr>
                        <a:t> </a:t>
                      </a:r>
                      <a:r>
                        <a:rPr lang="en-US" sz="1300" b="1" i="0" u="none" strike="noStrike" dirty="0">
                          <a:solidFill>
                            <a:schemeClr val="bg1"/>
                          </a:solidFill>
                          <a:latin typeface="+mj-lt"/>
                        </a:rPr>
                        <a:t> </a:t>
                      </a:r>
                    </a:p>
                  </a:txBody>
                  <a:tcPr marL="8150" marR="8150" marT="8150" marB="0" anchor="ctr">
                    <a:lnL>
                      <a:noFill/>
                    </a:lnL>
                    <a:lnR>
                      <a:noFill/>
                    </a:lnR>
                    <a:lnT>
                      <a:noFill/>
                    </a:lnT>
                    <a:lnB>
                      <a:noFill/>
                    </a:lnB>
                    <a:solidFill>
                      <a:srgbClr val="00B0F0"/>
                    </a:solidFill>
                  </a:tcPr>
                </a:tc>
                <a:extLst>
                  <a:ext uri="{0D108BD9-81ED-4DB2-BD59-A6C34878D82A}">
                    <a16:rowId xmlns:a16="http://schemas.microsoft.com/office/drawing/2014/main" val="10001"/>
                  </a:ext>
                </a:extLst>
              </a:tr>
              <a:tr h="205618">
                <a:tc>
                  <a:txBody>
                    <a:bodyPr/>
                    <a:lstStyle/>
                    <a:p>
                      <a:pPr algn="ctr" fontAlgn="b"/>
                      <a:r>
                        <a:rPr lang="en-US" sz="1300" b="0" i="0" u="none" strike="noStrike" dirty="0">
                          <a:solidFill>
                            <a:srgbClr val="000000"/>
                          </a:solidFill>
                          <a:latin typeface="+mj-lt"/>
                          <a:ea typeface="SimSun"/>
                        </a:rPr>
                        <a:t>October, 1 2015</a:t>
                      </a:r>
                      <a:endParaRPr lang="en-US" sz="1300" b="0" i="0" u="none" strike="noStrike" dirty="0">
                        <a:solidFill>
                          <a:srgbClr val="000000"/>
                        </a:solidFill>
                        <a:latin typeface="+mj-lt"/>
                      </a:endParaRPr>
                    </a:p>
                  </a:txBody>
                  <a:tcPr marL="8150" marR="8150" marT="8150" marB="0" anchor="ctr">
                    <a:lnL>
                      <a:noFill/>
                    </a:lnL>
                    <a:lnR>
                      <a:noFill/>
                    </a:lnR>
                    <a:lnT>
                      <a:noFill/>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(5.24)% </a:t>
                      </a:r>
                      <a:endParaRPr lang="en-US" sz="1300" b="0" i="0" u="none" strike="noStrike" dirty="0">
                        <a:solidFill>
                          <a:srgbClr val="000000"/>
                        </a:solidFill>
                        <a:latin typeface="+mj-lt"/>
                      </a:endParaRPr>
                    </a:p>
                  </a:txBody>
                  <a:tcPr marL="8150" marR="8150" marT="8150" marB="0" anchor="ctr">
                    <a:lnL>
                      <a:noFill/>
                    </a:lnL>
                    <a:lnR>
                      <a:noFill/>
                    </a:lnR>
                    <a:lnT>
                      <a:noFill/>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5618">
                <a:tc>
                  <a:txBody>
                    <a:bodyPr/>
                    <a:lstStyle/>
                    <a:p>
                      <a:pPr algn="ctr" fontAlgn="b"/>
                      <a:r>
                        <a:rPr lang="en-US" sz="1300" b="0" i="0" u="none" strike="noStrike" dirty="0">
                          <a:solidFill>
                            <a:srgbClr val="000000"/>
                          </a:solidFill>
                          <a:latin typeface="+mj-lt"/>
                        </a:rPr>
                        <a:t>October, 1 2016</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kern="1200" dirty="0">
                          <a:solidFill>
                            <a:srgbClr val="000000"/>
                          </a:solidFill>
                          <a:latin typeface="+mj-lt"/>
                          <a:ea typeface="SimSun"/>
                          <a:cs typeface="+mn-cs"/>
                        </a:rPr>
                        <a:t>(2.04)</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5618">
                <a:tc>
                  <a:txBody>
                    <a:bodyPr/>
                    <a:lstStyle/>
                    <a:p>
                      <a:pPr algn="ctr" fontAlgn="b"/>
                      <a:r>
                        <a:rPr lang="en-US" sz="1300" b="0" i="0" u="none" strike="noStrike" dirty="0">
                          <a:solidFill>
                            <a:srgbClr val="000000"/>
                          </a:solidFill>
                          <a:latin typeface="+mj-lt"/>
                        </a:rPr>
                        <a:t>October, 1 2017</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kern="1200" dirty="0">
                          <a:solidFill>
                            <a:srgbClr val="000000"/>
                          </a:solidFill>
                          <a:latin typeface="+mj-lt"/>
                          <a:ea typeface="SimSun"/>
                          <a:cs typeface="+mn-cs"/>
                        </a:rPr>
                        <a:t>0.88</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5618">
                <a:tc>
                  <a:txBody>
                    <a:bodyPr/>
                    <a:lstStyle/>
                    <a:p>
                      <a:pPr algn="ctr" fontAlgn="b"/>
                      <a:r>
                        <a:rPr lang="en-US" sz="1300" b="0" i="0" u="none" strike="noStrike" dirty="0">
                          <a:solidFill>
                            <a:srgbClr val="000000"/>
                          </a:solidFill>
                          <a:latin typeface="+mj-lt"/>
                          <a:ea typeface="SimSun"/>
                        </a:rPr>
                        <a:t>February, 1 2018</a:t>
                      </a:r>
                      <a:r>
                        <a:rPr lang="en-US" sz="1300" b="0" i="0" u="none" strike="noStrike" baseline="30000" dirty="0">
                          <a:solidFill>
                            <a:srgbClr val="000000"/>
                          </a:solidFill>
                          <a:latin typeface="+mj-lt"/>
                          <a:ea typeface="SimSun"/>
                        </a:rPr>
                        <a:t>2</a:t>
                      </a:r>
                      <a:endParaRPr lang="en-US" sz="1300" b="0" i="0" u="none" strike="noStrike" baseline="30000"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(8.02)</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5618">
                <a:tc>
                  <a:txBody>
                    <a:bodyPr/>
                    <a:lstStyle/>
                    <a:p>
                      <a:pPr algn="ctr" fontAlgn="b"/>
                      <a:r>
                        <a:rPr lang="en-US" sz="1300" b="0" i="0" u="none" strike="noStrike" dirty="0">
                          <a:solidFill>
                            <a:srgbClr val="000000"/>
                          </a:solidFill>
                          <a:latin typeface="+mj-lt"/>
                          <a:ea typeface="SimSun"/>
                        </a:rPr>
                        <a:t>October, 1 2018</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1.55</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5618">
                <a:tc>
                  <a:txBody>
                    <a:bodyPr/>
                    <a:lstStyle/>
                    <a:p>
                      <a:pPr algn="ctr" fontAlgn="b"/>
                      <a:r>
                        <a:rPr lang="en-US" sz="1300" b="0" i="0" u="none" strike="noStrike" dirty="0">
                          <a:solidFill>
                            <a:srgbClr val="000000"/>
                          </a:solidFill>
                          <a:latin typeface="+mj-lt"/>
                          <a:ea typeface="SimSun"/>
                        </a:rPr>
                        <a:t>October,</a:t>
                      </a:r>
                      <a:r>
                        <a:rPr lang="en-US" sz="1300" b="0" i="0" u="none" strike="noStrike" baseline="0" dirty="0">
                          <a:solidFill>
                            <a:srgbClr val="000000"/>
                          </a:solidFill>
                          <a:latin typeface="+mj-lt"/>
                          <a:ea typeface="SimSun"/>
                        </a:rPr>
                        <a:t> 1 2019</a:t>
                      </a:r>
                      <a:endParaRPr lang="en-US" sz="1300" b="0" i="0" u="none" strike="noStrike" baseline="30000"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7.13</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5618">
                <a:tc>
                  <a:txBody>
                    <a:bodyPr/>
                    <a:lstStyle/>
                    <a:p>
                      <a:pPr algn="ctr" fontAlgn="b"/>
                      <a:r>
                        <a:rPr lang="en-US" sz="1300" b="0" i="0" u="none" strike="noStrike" dirty="0">
                          <a:solidFill>
                            <a:srgbClr val="000000"/>
                          </a:solidFill>
                          <a:latin typeface="+mj-lt"/>
                          <a:ea typeface="SimSun"/>
                        </a:rPr>
                        <a:t>October, 1 2020</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(6.46)</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bg1"/>
                          </a:solidFill>
                          <a:latin typeface="+mj-lt"/>
                        </a:rPr>
                        <a:t> </a:t>
                      </a:r>
                      <a:r>
                        <a:rPr lang="en-US" sz="1300" b="1" i="0" u="none" strike="noStrike" kern="1200" dirty="0">
                          <a:solidFill>
                            <a:schemeClr val="bg1"/>
                          </a:solidFill>
                          <a:latin typeface="+mn-lt"/>
                          <a:ea typeface="SimSun"/>
                          <a:cs typeface="+mn-cs"/>
                        </a:rPr>
                        <a:t>Projected (Fiscal Year Beginning):</a:t>
                      </a:r>
                      <a:r>
                        <a:rPr lang="en-US" sz="1300" b="1" i="0" u="none" strike="noStrike" kern="1200" baseline="30000" dirty="0">
                          <a:solidFill>
                            <a:schemeClr val="bg1"/>
                          </a:solidFill>
                          <a:latin typeface="+mn-lt"/>
                          <a:ea typeface="SimSun"/>
                          <a:cs typeface="+mn-cs"/>
                        </a:rPr>
                        <a:t>3</a:t>
                      </a:r>
                      <a:endParaRPr lang="en-US" sz="1300" b="1" i="0" u="none" strike="noStrike" kern="1200" baseline="30000" dirty="0">
                        <a:solidFill>
                          <a:schemeClr val="bg1"/>
                        </a:solidFill>
                        <a:latin typeface="+mn-lt"/>
                        <a:ea typeface="+mn-ea"/>
                        <a:cs typeface="+mn-cs"/>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00B0F0"/>
                    </a:solidFill>
                  </a:tcPr>
                </a:tc>
                <a:tc>
                  <a:txBody>
                    <a:bodyPr/>
                    <a:lstStyle/>
                    <a:p>
                      <a:pPr algn="l" fontAlgn="b"/>
                      <a:r>
                        <a:rPr lang="en-US" sz="1300" b="1" i="0" u="none" strike="noStrike" dirty="0">
                          <a:solidFill>
                            <a:schemeClr val="bg1"/>
                          </a:solidFill>
                          <a:latin typeface="+mj-lt"/>
                          <a:ea typeface="SimSun"/>
                        </a:rPr>
                        <a:t> </a:t>
                      </a:r>
                      <a:endParaRPr lang="en-US" sz="1300" b="1" i="0" u="none" strike="noStrike" dirty="0">
                        <a:solidFill>
                          <a:schemeClr val="bg1"/>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9"/>
                  </a:ext>
                </a:extLst>
              </a:tr>
              <a:tr h="205618">
                <a:tc>
                  <a:txBody>
                    <a:bodyPr/>
                    <a:lstStyle/>
                    <a:p>
                      <a:pPr algn="ctr" fontAlgn="b"/>
                      <a:r>
                        <a:rPr lang="en-US" sz="1300" b="0" i="0" u="none" strike="noStrike">
                          <a:solidFill>
                            <a:srgbClr val="000000"/>
                          </a:solidFill>
                          <a:latin typeface="+mj-lt"/>
                        </a:rPr>
                        <a:t>October, 1 2021</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5.78</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5618">
                <a:tc>
                  <a:txBody>
                    <a:bodyPr/>
                    <a:lstStyle/>
                    <a:p>
                      <a:pPr algn="ctr" fontAlgn="b"/>
                      <a:r>
                        <a:rPr lang="en-US" sz="1300" b="0" i="0" u="none" strike="noStrike">
                          <a:solidFill>
                            <a:srgbClr val="000000"/>
                          </a:solidFill>
                          <a:latin typeface="+mj-lt"/>
                        </a:rPr>
                        <a:t>October, 1 2022</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2.76</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5618">
                <a:tc>
                  <a:txBody>
                    <a:bodyPr/>
                    <a:lstStyle/>
                    <a:p>
                      <a:pPr algn="ctr" fontAlgn="b"/>
                      <a:r>
                        <a:rPr lang="en-US" sz="1300" b="0" i="0" u="none" strike="noStrike" dirty="0">
                          <a:solidFill>
                            <a:srgbClr val="000000"/>
                          </a:solidFill>
                          <a:latin typeface="+mj-lt"/>
                        </a:rPr>
                        <a:t>October, 1 2023</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2.76</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5618">
                <a:tc>
                  <a:txBody>
                    <a:bodyPr/>
                    <a:lstStyle/>
                    <a:p>
                      <a:pPr algn="ctr" fontAlgn="b"/>
                      <a:r>
                        <a:rPr lang="en-US" sz="1300" b="0" i="0" u="none" strike="noStrike" dirty="0">
                          <a:solidFill>
                            <a:srgbClr val="000000"/>
                          </a:solidFill>
                          <a:latin typeface="+mj-lt"/>
                        </a:rPr>
                        <a:t>October, 1 2024</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2.77</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5618">
                <a:tc>
                  <a:txBody>
                    <a:bodyPr/>
                    <a:lstStyle/>
                    <a:p>
                      <a:pPr algn="ctr" fontAlgn="b"/>
                      <a:r>
                        <a:rPr lang="en-US" sz="1300" b="0" i="0" u="none" strike="noStrike" dirty="0">
                          <a:solidFill>
                            <a:srgbClr val="000000"/>
                          </a:solidFill>
                          <a:latin typeface="+mj-lt"/>
                        </a:rPr>
                        <a:t>October, 1 2025</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2.77</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11"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Electric System</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dirty="0">
                <a:solidFill>
                  <a:srgbClr val="0066CC"/>
                </a:solidFill>
                <a:latin typeface="+mj-lt"/>
                <a:ea typeface="+mj-ea"/>
              </a:rPr>
              <a:t>Historical and Projected Bill Increases (%)</a:t>
            </a:r>
            <a:endParaRPr kumimoji="0" lang="en-US" altLang="en-US" b="0" i="0" u="none" strike="noStrike" kern="0" cap="none" spc="0" normalizeH="0" baseline="0" noProof="0" dirty="0">
              <a:ln>
                <a:noFill/>
              </a:ln>
              <a:solidFill>
                <a:srgbClr val="0066CC"/>
              </a:solidFill>
              <a:effectLst/>
              <a:uLnTx/>
              <a:uFillTx/>
              <a:latin typeface="+mj-lt"/>
              <a:ea typeface="+mj-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9929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621250" y="62547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ctr"/>
            <a:fld id="{DD088F40-E48C-4470-8B56-909590F01EA1}" type="slidenum">
              <a:rPr lang="en-US" sz="1400">
                <a:solidFill>
                  <a:srgbClr val="FFFFFF"/>
                </a:solidFill>
                <a:ea typeface="ＭＳ Ｐゴシック" pitchFamily="34" charset="-128"/>
              </a:rPr>
              <a:pPr algn="ctr"/>
              <a:t>26</a:t>
            </a:fld>
            <a:endParaRPr lang="en-US" sz="1400" dirty="0">
              <a:solidFill>
                <a:srgbClr val="FFFFFF"/>
              </a:solidFill>
              <a:ea typeface="ＭＳ Ｐゴシック" pitchFamily="34" charset="-128"/>
            </a:endParaRPr>
          </a:p>
        </p:txBody>
      </p:sp>
      <p:sp>
        <p:nvSpPr>
          <p:cNvPr id="8" name="Rectangle 13"/>
          <p:cNvSpPr>
            <a:spLocks noChangeArrowheads="1"/>
          </p:cNvSpPr>
          <p:nvPr>
            <p:custDataLst>
              <p:tags r:id="rId1"/>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Based upon rates in effect for January 2021 by the actual providers of the specified services in the indicated locales, applied to the noted billing units.  Excludes public utility taxes, sales taxes, surcharges, and franchise fees. </a:t>
            </a:r>
            <a:endParaRPr lang="en-US" sz="800" i="1" dirty="0">
              <a:latin typeface="+mj-lt"/>
            </a:endParaRPr>
          </a:p>
          <a:p>
            <a:pPr marL="228600" indent="-228600">
              <a:lnSpc>
                <a:spcPct val="90000"/>
              </a:lnSpc>
              <a:buClr>
                <a:srgbClr val="000000"/>
              </a:buClr>
              <a:buFont typeface="Wingdings 2" pitchFamily="18" charset="2"/>
              <a:buAutoNum type="arabicPeriod"/>
            </a:pPr>
            <a:r>
              <a:rPr lang="en-US" sz="800" i="1" dirty="0"/>
              <a:t>Monthly costs of service have been calculated based upon typical average annual usage by residential customers of the System as follows:  for electric service:  800 kWh; for natural gas service:  20 </a:t>
            </a:r>
            <a:r>
              <a:rPr lang="en-US" sz="800" i="1" dirty="0" err="1"/>
              <a:t>therms</a:t>
            </a:r>
            <a:r>
              <a:rPr lang="en-US" sz="800" i="1" dirty="0"/>
              <a:t>; for water service:  5,000 gallons of metered water; and for wastewater service:  4,000 gallons of wastewater treated.</a:t>
            </a:r>
          </a:p>
          <a:p>
            <a:pPr marL="228600" indent="-228600">
              <a:lnSpc>
                <a:spcPct val="90000"/>
              </a:lnSpc>
              <a:buClr>
                <a:srgbClr val="000000"/>
              </a:buClr>
              <a:buFont typeface="Wingdings 2" pitchFamily="18" charset="2"/>
              <a:buAutoNum type="arabicPeriod"/>
            </a:pPr>
            <a:r>
              <a:rPr lang="en-US" sz="800" i="1" dirty="0"/>
              <a:t>Monthly costs of service have been calculated based upon standard industry benchmarks for average annual usage by residential customers, as follows:  for electric service:  1,000 kWh; for natural gas service:  25 </a:t>
            </a:r>
            <a:r>
              <a:rPr lang="en-US" sz="800" i="1" dirty="0" err="1"/>
              <a:t>therms</a:t>
            </a:r>
            <a:r>
              <a:rPr lang="en-US" sz="800" i="1" dirty="0"/>
              <a:t>; for water service:  7,000 gallons of metered water; and for wastewater service:  7,000 gallons of wastewater treated.</a:t>
            </a:r>
            <a:endParaRPr lang="en-US" sz="800" i="1" dirty="0">
              <a:latin typeface="+mj-lt"/>
            </a:endParaRPr>
          </a:p>
        </p:txBody>
      </p:sp>
      <p:sp>
        <p:nvSpPr>
          <p:cNvPr id="10"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Florida Utility Rate Comparison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dirty="0">
                <a:solidFill>
                  <a:srgbClr val="0066CC"/>
                </a:solidFill>
                <a:latin typeface="+mj-lt"/>
                <a:ea typeface="+mj-ea"/>
              </a:rPr>
              <a:t>Addressing Rate Competitiveness</a:t>
            </a:r>
            <a:endParaRPr kumimoji="0" lang="en-US" altLang="en-US" b="0" i="0" u="none" strike="noStrike" kern="0" cap="none" spc="0" normalizeH="0" baseline="0" noProof="0" dirty="0">
              <a:ln>
                <a:noFill/>
              </a:ln>
              <a:solidFill>
                <a:srgbClr val="0066CC"/>
              </a:solidFill>
              <a:effectLst/>
              <a:uLnTx/>
              <a:uFillTx/>
              <a:latin typeface="+mj-lt"/>
              <a:ea typeface="+mj-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4124946680"/>
              </p:ext>
            </p:extLst>
          </p:nvPr>
        </p:nvGraphicFramePr>
        <p:xfrm>
          <a:off x="457200" y="1368569"/>
          <a:ext cx="8229600" cy="3183990"/>
        </p:xfrm>
        <a:graphic>
          <a:graphicData uri="http://schemas.openxmlformats.org/drawingml/2006/table">
            <a:tbl>
              <a:tblPr/>
              <a:tblGrid>
                <a:gridCol w="3255162">
                  <a:extLst>
                    <a:ext uri="{9D8B030D-6E8A-4147-A177-3AD203B41FA5}">
                      <a16:colId xmlns:a16="http://schemas.microsoft.com/office/drawing/2014/main" val="20000"/>
                    </a:ext>
                  </a:extLst>
                </a:gridCol>
                <a:gridCol w="2544528">
                  <a:extLst>
                    <a:ext uri="{9D8B030D-6E8A-4147-A177-3AD203B41FA5}">
                      <a16:colId xmlns:a16="http://schemas.microsoft.com/office/drawing/2014/main" val="20001"/>
                    </a:ext>
                  </a:extLst>
                </a:gridCol>
                <a:gridCol w="2429910">
                  <a:extLst>
                    <a:ext uri="{9D8B030D-6E8A-4147-A177-3AD203B41FA5}">
                      <a16:colId xmlns:a16="http://schemas.microsoft.com/office/drawing/2014/main" val="20002"/>
                    </a:ext>
                  </a:extLst>
                </a:gridCol>
              </a:tblGrid>
              <a:tr h="476554">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bg1"/>
                          </a:solidFill>
                          <a:latin typeface="+mn-lt"/>
                        </a:rPr>
                        <a:t>Total Monthly Cost of Electric, Gas, Water and</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bg1"/>
                          </a:solidFill>
                          <a:latin typeface="+mn-lt"/>
                        </a:rPr>
                        <a:t>Wastewater Services for Residential Customers in Selected Florida Locales</a:t>
                      </a:r>
                      <a:r>
                        <a:rPr lang="en-US" sz="1000" b="1" i="0" u="none" strike="noStrike" baseline="30000" dirty="0">
                          <a:solidFill>
                            <a:schemeClr val="bg1"/>
                          </a:solidFill>
                          <a:latin typeface="+mn-lt"/>
                        </a:rPr>
                        <a:t>1</a:t>
                      </a:r>
                      <a:endParaRPr lang="en-US" sz="1000" b="1" i="0" u="none" strike="noStrike" baseline="30000" dirty="0">
                        <a:solidFill>
                          <a:schemeClr val="bg1"/>
                        </a:solidFill>
                        <a:latin typeface="Arial"/>
                      </a:endParaRPr>
                    </a:p>
                  </a:txBody>
                  <a:tcPr marL="9525" marR="9525" marT="9525" marB="0" anchor="ctr">
                    <a:lnL>
                      <a:noFill/>
                    </a:lnL>
                    <a:lnR>
                      <a:noFill/>
                    </a:lnR>
                    <a:lnT>
                      <a:noFill/>
                    </a:lnT>
                    <a:lnB>
                      <a:noFill/>
                    </a:lnB>
                    <a:solidFill>
                      <a:srgbClr val="004B9E"/>
                    </a:solidFill>
                  </a:tcPr>
                </a:tc>
                <a:tc hMerge="1">
                  <a:txBody>
                    <a:bodyPr/>
                    <a:lstStyle/>
                    <a:p>
                      <a:pPr algn="ctr"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4B9E"/>
                    </a:solidFill>
                  </a:tcPr>
                </a:tc>
                <a:tc hMerge="1">
                  <a:txBody>
                    <a:bodyPr/>
                    <a:lstStyle/>
                    <a:p>
                      <a:pPr algn="ctr"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4B9E"/>
                    </a:solidFill>
                  </a:tcPr>
                </a:tc>
                <a:extLst>
                  <a:ext uri="{0D108BD9-81ED-4DB2-BD59-A6C34878D82A}">
                    <a16:rowId xmlns:a16="http://schemas.microsoft.com/office/drawing/2014/main" val="10000"/>
                  </a:ext>
                </a:extLst>
              </a:tr>
              <a:tr h="0">
                <a:tc>
                  <a:txBody>
                    <a:bodyPr/>
                    <a:lstStyle/>
                    <a:p>
                      <a:pPr algn="l"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B0F0"/>
                    </a:solidFill>
                  </a:tcPr>
                </a:tc>
                <a:tc>
                  <a:txBody>
                    <a:bodyPr/>
                    <a:lstStyle/>
                    <a:p>
                      <a:pPr algn="ctr" fontAlgn="b"/>
                      <a:r>
                        <a:rPr lang="en-US" sz="1000" b="1" i="0" u="none" strike="noStrike" dirty="0">
                          <a:solidFill>
                            <a:schemeClr val="bg1"/>
                          </a:solidFill>
                          <a:latin typeface="Arial"/>
                        </a:rPr>
                        <a:t>Based Upon</a:t>
                      </a:r>
                    </a:p>
                    <a:p>
                      <a:pPr algn="ctr" fontAlgn="b"/>
                      <a:r>
                        <a:rPr lang="en-US" sz="1000" b="1" i="0" u="none" strike="noStrike" dirty="0">
                          <a:solidFill>
                            <a:schemeClr val="bg1"/>
                          </a:solidFill>
                          <a:latin typeface="Arial"/>
                        </a:rPr>
                        <a:t>Typical Average</a:t>
                      </a:r>
                      <a:r>
                        <a:rPr lang="en-US" sz="1000" b="1" i="0" u="none" strike="noStrike" baseline="0" dirty="0">
                          <a:solidFill>
                            <a:schemeClr val="bg1"/>
                          </a:solidFill>
                          <a:latin typeface="Arial"/>
                        </a:rPr>
                        <a:t> </a:t>
                      </a:r>
                      <a:r>
                        <a:rPr lang="en-US" sz="1000" b="1" i="0" u="none" strike="noStrike" dirty="0">
                          <a:solidFill>
                            <a:schemeClr val="bg1"/>
                          </a:solidFill>
                          <a:latin typeface="Arial"/>
                        </a:rPr>
                        <a:t>Usage by</a:t>
                      </a:r>
                      <a:r>
                        <a:rPr lang="en-US" sz="1000" b="1" i="0" u="none" strike="noStrike" baseline="0" dirty="0">
                          <a:solidFill>
                            <a:schemeClr val="bg1"/>
                          </a:solidFill>
                          <a:latin typeface="Arial"/>
                        </a:rPr>
                        <a:t> </a:t>
                      </a:r>
                      <a:r>
                        <a:rPr lang="en-US" sz="1000" b="1" i="0" u="none" strike="noStrike" dirty="0">
                          <a:solidFill>
                            <a:schemeClr val="bg1"/>
                          </a:solidFill>
                          <a:latin typeface="Arial"/>
                        </a:rPr>
                        <a:t>Residential</a:t>
                      </a:r>
                      <a:r>
                        <a:rPr lang="en-US" sz="1000" b="1" i="0" u="none" strike="noStrike" baseline="0" dirty="0">
                          <a:solidFill>
                            <a:schemeClr val="bg1"/>
                          </a:solidFill>
                          <a:latin typeface="Arial"/>
                        </a:rPr>
                        <a:t> </a:t>
                      </a:r>
                      <a:r>
                        <a:rPr lang="en-US" sz="1000" b="1" i="0" u="none" strike="noStrike" dirty="0">
                          <a:solidFill>
                            <a:schemeClr val="bg1"/>
                          </a:solidFill>
                          <a:latin typeface="Arial"/>
                        </a:rPr>
                        <a:t>Customers</a:t>
                      </a:r>
                      <a:r>
                        <a:rPr lang="en-US" sz="1000" b="1" i="0" u="none" strike="noStrike" baseline="0" dirty="0">
                          <a:solidFill>
                            <a:schemeClr val="bg1"/>
                          </a:solidFill>
                          <a:latin typeface="Arial"/>
                        </a:rPr>
                        <a:t> </a:t>
                      </a:r>
                      <a:r>
                        <a:rPr lang="en-US" sz="1000" b="1" i="0" u="none" strike="noStrike" dirty="0">
                          <a:solidFill>
                            <a:schemeClr val="bg1"/>
                          </a:solidFill>
                          <a:latin typeface="Arial"/>
                        </a:rPr>
                        <a:t>of the System</a:t>
                      </a:r>
                      <a:r>
                        <a:rPr lang="en-US" sz="1000" b="1" i="0" u="none" strike="noStrike" baseline="30000" dirty="0">
                          <a:solidFill>
                            <a:schemeClr val="bg1"/>
                          </a:solidFill>
                          <a:latin typeface="Arial"/>
                        </a:rPr>
                        <a:t>2</a:t>
                      </a:r>
                    </a:p>
                  </a:txBody>
                  <a:tcPr marL="9525" marR="9525" marT="9525" marB="0" anchor="ctr">
                    <a:lnL>
                      <a:noFill/>
                    </a:lnL>
                    <a:lnR>
                      <a:noFill/>
                    </a:lnR>
                    <a:lnT>
                      <a:noFill/>
                    </a:lnT>
                    <a:lnB>
                      <a:noFill/>
                    </a:lnB>
                    <a:solidFill>
                      <a:srgbClr val="00B0F0"/>
                    </a:solidFill>
                  </a:tcPr>
                </a:tc>
                <a:tc>
                  <a:txBody>
                    <a:bodyPr/>
                    <a:lstStyle/>
                    <a:p>
                      <a:pPr algn="ctr" fontAlgn="b"/>
                      <a:r>
                        <a:rPr lang="en-US" sz="1000" b="1" i="0" u="none" strike="noStrike" dirty="0">
                          <a:solidFill>
                            <a:schemeClr val="bg1"/>
                          </a:solidFill>
                          <a:latin typeface="Arial"/>
                        </a:rPr>
                        <a:t>Based Upon</a:t>
                      </a:r>
                      <a:r>
                        <a:rPr lang="en-US" sz="1000" b="1" i="0" u="none" strike="noStrike" baseline="0" dirty="0">
                          <a:solidFill>
                            <a:schemeClr val="bg1"/>
                          </a:solidFill>
                          <a:latin typeface="Arial"/>
                        </a:rPr>
                        <a:t> </a:t>
                      </a:r>
                      <a:r>
                        <a:rPr lang="en-US" sz="1000" b="1" i="0" u="none" strike="noStrike" dirty="0">
                          <a:solidFill>
                            <a:schemeClr val="bg1"/>
                          </a:solidFill>
                          <a:latin typeface="Arial"/>
                        </a:rPr>
                        <a:t>Standard Industry</a:t>
                      </a:r>
                      <a:r>
                        <a:rPr lang="en-US" sz="1000" b="1" i="0" u="none" strike="noStrike" baseline="0" dirty="0">
                          <a:solidFill>
                            <a:schemeClr val="bg1"/>
                          </a:solidFill>
                          <a:latin typeface="Arial"/>
                        </a:rPr>
                        <a:t> </a:t>
                      </a:r>
                      <a:r>
                        <a:rPr lang="en-US" sz="1000" b="1" i="0" u="none" strike="noStrike" dirty="0">
                          <a:solidFill>
                            <a:schemeClr val="bg1"/>
                          </a:solidFill>
                          <a:latin typeface="Arial"/>
                        </a:rPr>
                        <a:t>Usage Benchmarks</a:t>
                      </a:r>
                      <a:r>
                        <a:rPr lang="en-US" sz="1000" b="1" i="0" u="none" strike="noStrike" baseline="30000" dirty="0">
                          <a:solidFill>
                            <a:schemeClr val="bg1"/>
                          </a:solidFill>
                          <a:latin typeface="Arial"/>
                        </a:rPr>
                        <a:t>3</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1"/>
                  </a:ext>
                </a:extLst>
              </a:tr>
              <a:tr h="203701">
                <a:tc>
                  <a:txBody>
                    <a:bodyPr/>
                    <a:lstStyle/>
                    <a:p>
                      <a:pPr algn="l" rtl="0" fontAlgn="b"/>
                      <a:r>
                        <a:rPr lang="en-US" sz="1000" b="0" i="0" u="none" strike="noStrike" dirty="0">
                          <a:solidFill>
                            <a:srgbClr val="000000"/>
                          </a:solidFill>
                          <a:effectLst/>
                          <a:latin typeface="Arial" panose="020B0604020202020204" pitchFamily="34" charset="0"/>
                        </a:rPr>
                        <a:t>Pensacola</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Arial" panose="020B0604020202020204" pitchFamily="34" charset="0"/>
                        </a:rPr>
                        <a:t>$223.01 </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Arial" panose="020B0604020202020204" pitchFamily="34" charset="0"/>
                        </a:rPr>
                        <a:t>$286.33 </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3701">
                <a:tc>
                  <a:txBody>
                    <a:bodyPr/>
                    <a:lstStyle/>
                    <a:p>
                      <a:pPr algn="l" rtl="0" fontAlgn="b"/>
                      <a:r>
                        <a:rPr lang="en-US" sz="1000" b="0" i="0" u="none" strike="noStrike">
                          <a:solidFill>
                            <a:srgbClr val="000000"/>
                          </a:solidFill>
                          <a:effectLst/>
                          <a:latin typeface="Arial" panose="020B0604020202020204" pitchFamily="34" charset="0"/>
                        </a:rPr>
                        <a:t>Clay County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Arial" panose="020B0604020202020204" pitchFamily="34" charset="0"/>
                        </a:rPr>
                        <a:t>$201.70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Arial" panose="020B0604020202020204" pitchFamily="34" charset="0"/>
                        </a:rPr>
                        <a:t>$241.42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701">
                <a:tc>
                  <a:txBody>
                    <a:bodyPr/>
                    <a:lstStyle/>
                    <a:p>
                      <a:pPr algn="l" rtl="0" fontAlgn="b"/>
                      <a:r>
                        <a:rPr lang="en-US" sz="1000" b="0" i="0" u="none" strike="noStrike">
                          <a:solidFill>
                            <a:srgbClr val="000000"/>
                          </a:solidFill>
                          <a:effectLst/>
                          <a:latin typeface="Arial" panose="020B0604020202020204" pitchFamily="34" charset="0"/>
                        </a:rPr>
                        <a:t>Ocala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$201.39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$239.85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3701">
                <a:tc>
                  <a:txBody>
                    <a:bodyPr/>
                    <a:lstStyle/>
                    <a:p>
                      <a:pPr algn="l" rtl="0" fontAlgn="b"/>
                      <a:r>
                        <a:rPr lang="en-US" sz="1000" b="0" i="0" u="none" strike="noStrike">
                          <a:solidFill>
                            <a:srgbClr val="000000"/>
                          </a:solidFill>
                          <a:effectLst/>
                          <a:latin typeface="Arial" panose="020B0604020202020204" pitchFamily="34" charset="0"/>
                        </a:rPr>
                        <a:t>Ft. Pierce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$199.49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$252.96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3701">
                <a:tc>
                  <a:txBody>
                    <a:bodyPr/>
                    <a:lstStyle/>
                    <a:p>
                      <a:pPr algn="l" rtl="0" fontAlgn="b"/>
                      <a:r>
                        <a:rPr lang="en-US" sz="1000" b="0" i="0" u="none" strike="noStrike">
                          <a:solidFill>
                            <a:srgbClr val="000000"/>
                          </a:solidFill>
                          <a:effectLst/>
                          <a:latin typeface="Arial" panose="020B0604020202020204" pitchFamily="34" charset="0"/>
                        </a:rPr>
                        <a:t>Orlando</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a:solidFill>
                            <a:srgbClr val="000000"/>
                          </a:solidFill>
                          <a:effectLst/>
                          <a:latin typeface="Arial" panose="020B0604020202020204" pitchFamily="34" charset="0"/>
                        </a:rPr>
                        <a:t>$195.11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a:solidFill>
                            <a:srgbClr val="000000"/>
                          </a:solidFill>
                          <a:effectLst/>
                          <a:latin typeface="Arial" panose="020B0604020202020204" pitchFamily="34" charset="0"/>
                        </a:rPr>
                        <a:t>$238.42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7"/>
                  </a:ext>
                </a:extLst>
              </a:tr>
              <a:tr h="203701">
                <a:tc>
                  <a:txBody>
                    <a:bodyPr/>
                    <a:lstStyle/>
                    <a:p>
                      <a:pPr algn="l" rtl="0" fontAlgn="b"/>
                      <a:r>
                        <a:rPr lang="en-US" sz="1000" b="0" i="0" u="none" strike="noStrike">
                          <a:solidFill>
                            <a:srgbClr val="000000"/>
                          </a:solidFill>
                          <a:effectLst/>
                          <a:latin typeface="Arial" panose="020B0604020202020204" pitchFamily="34" charset="0"/>
                        </a:rPr>
                        <a:t>Jacksonville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$192.26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$240.47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3701">
                <a:tc>
                  <a:txBody>
                    <a:bodyPr/>
                    <a:lstStyle/>
                    <a:p>
                      <a:pPr algn="l" rtl="0" fontAlgn="b"/>
                      <a:r>
                        <a:rPr lang="en-US" sz="1000" b="0" i="0" u="none" strike="noStrike">
                          <a:solidFill>
                            <a:srgbClr val="000000"/>
                          </a:solidFill>
                          <a:effectLst/>
                          <a:latin typeface="Arial" panose="020B0604020202020204" pitchFamily="34" charset="0"/>
                        </a:rPr>
                        <a:t>Lakeland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$190.85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$232.65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2268170198"/>
                  </a:ext>
                </a:extLst>
              </a:tr>
              <a:tr h="203701">
                <a:tc>
                  <a:txBody>
                    <a:bodyPr/>
                    <a:lstStyle/>
                    <a:p>
                      <a:pPr algn="l" rtl="0" fontAlgn="b"/>
                      <a:r>
                        <a:rPr lang="en-US" sz="1000" b="0" i="0" u="none" strike="noStrike" dirty="0">
                          <a:solidFill>
                            <a:srgbClr val="000000"/>
                          </a:solidFill>
                          <a:effectLst/>
                          <a:latin typeface="Arial" panose="020B0604020202020204" pitchFamily="34" charset="0"/>
                        </a:rPr>
                        <a:t>Tallahassee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$189.76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$240.22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3701">
                <a:tc>
                  <a:txBody>
                    <a:bodyPr/>
                    <a:lstStyle/>
                    <a:p>
                      <a:pPr algn="l" rtl="0" fontAlgn="b"/>
                      <a:r>
                        <a:rPr lang="en-US" sz="1000" b="0" i="0" u="none" strike="noStrike">
                          <a:solidFill>
                            <a:srgbClr val="000000"/>
                          </a:solidFill>
                          <a:effectLst/>
                          <a:latin typeface="Arial" panose="020B0604020202020204" pitchFamily="34" charset="0"/>
                        </a:rPr>
                        <a:t>Kissimmee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$186.80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$227.78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3701">
                <a:tc>
                  <a:txBody>
                    <a:bodyPr/>
                    <a:lstStyle/>
                    <a:p>
                      <a:pPr algn="l" rtl="0" fontAlgn="b"/>
                      <a:r>
                        <a:rPr lang="en-US" sz="1000" b="0" i="0" u="none" strike="noStrike">
                          <a:solidFill>
                            <a:srgbClr val="000000"/>
                          </a:solidFill>
                          <a:effectLst/>
                          <a:latin typeface="Arial" panose="020B0604020202020204" pitchFamily="34" charset="0"/>
                        </a:rPr>
                        <a:t>Tampa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$184.74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$235.94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3701">
                <a:tc>
                  <a:txBody>
                    <a:bodyPr/>
                    <a:lstStyle/>
                    <a:p>
                      <a:pPr algn="l" rtl="0" fontAlgn="b"/>
                      <a:r>
                        <a:rPr lang="en-US" sz="1000" b="1" i="0" u="none" strike="noStrike" dirty="0">
                          <a:solidFill>
                            <a:srgbClr val="000000"/>
                          </a:solidFill>
                          <a:effectLst/>
                          <a:latin typeface="Arial" panose="020B0604020202020204" pitchFamily="34" charset="0"/>
                        </a:rPr>
                        <a:t>Gainesville Regional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$184.26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$239.92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0048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1671"/>
            <a:ext cx="7772400" cy="448056"/>
          </a:xfrm>
        </p:spPr>
        <p:txBody>
          <a:bodyPr/>
          <a:lstStyle/>
          <a:p>
            <a:r>
              <a:rPr lang="en-US" sz="2400" dirty="0">
                <a:solidFill>
                  <a:srgbClr val="0066CC"/>
                </a:solidFill>
                <a:cs typeface="+mn-cs"/>
              </a:rPr>
              <a:t>General Fund Transfers</a:t>
            </a:r>
          </a:p>
        </p:txBody>
      </p:sp>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27</a:t>
            </a:fld>
            <a:endParaRPr lang="en-US" dirty="0">
              <a:solidFill>
                <a:srgbClr val="FFFFFF"/>
              </a:solidFill>
            </a:endParaRPr>
          </a:p>
        </p:txBody>
      </p:sp>
      <p:sp>
        <p:nvSpPr>
          <p:cNvPr id="5" name="TextBox 4"/>
          <p:cNvSpPr txBox="1"/>
          <p:nvPr/>
        </p:nvSpPr>
        <p:spPr>
          <a:xfrm>
            <a:off x="457200" y="1290740"/>
            <a:ext cx="8210550" cy="2077492"/>
          </a:xfrm>
          <a:prstGeom prst="rect">
            <a:avLst/>
          </a:prstGeom>
          <a:noFill/>
        </p:spPr>
        <p:txBody>
          <a:bodyPr wrap="square" rtlCol="0">
            <a:spAutoFit/>
          </a:bodyPr>
          <a:lstStyle/>
          <a:p>
            <a:pPr marL="285750" indent="-285750">
              <a:spcBef>
                <a:spcPts val="600"/>
              </a:spcBef>
              <a:buClr>
                <a:srgbClr val="004B9E"/>
              </a:buClr>
              <a:buFont typeface="Wingdings" pitchFamily="2" charset="2"/>
              <a:buChar char="§"/>
            </a:pPr>
            <a:r>
              <a:rPr lang="en-US" sz="1300" dirty="0"/>
              <a:t>The City Commission established a General Fund transfer formula for FY15 through FY19</a:t>
            </a:r>
          </a:p>
          <a:p>
            <a:pPr marL="285750" indent="-285750">
              <a:spcBef>
                <a:spcPts val="600"/>
              </a:spcBef>
              <a:buClr>
                <a:srgbClr val="004B9E"/>
              </a:buClr>
              <a:buFont typeface="Wingdings" pitchFamily="2" charset="2"/>
              <a:buChar char="§"/>
            </a:pPr>
            <a:r>
              <a:rPr lang="en-US" sz="1300" dirty="0"/>
              <a:t>The formula established the base amount in FY15, less the amount of ad valorem revenue received annually by the City from the DHR Biomass Plant</a:t>
            </a:r>
          </a:p>
          <a:p>
            <a:pPr marL="285750" indent="-285750">
              <a:spcBef>
                <a:spcPts val="600"/>
              </a:spcBef>
              <a:buClr>
                <a:srgbClr val="004B9E"/>
              </a:buClr>
              <a:buFont typeface="Wingdings" pitchFamily="2" charset="2"/>
              <a:buChar char="§"/>
            </a:pPr>
            <a:r>
              <a:rPr lang="en-US" sz="1300" dirty="0"/>
              <a:t>The FY15 base transfer amount increases each fiscal year by 1.5% though FY19</a:t>
            </a:r>
          </a:p>
          <a:p>
            <a:pPr marL="285750" indent="-285750">
              <a:spcBef>
                <a:spcPts val="600"/>
              </a:spcBef>
              <a:buClr>
                <a:srgbClr val="004B9E"/>
              </a:buClr>
              <a:buFont typeface="Wingdings" pitchFamily="2" charset="2"/>
              <a:buChar char="§"/>
            </a:pPr>
            <a:r>
              <a:rPr lang="en-US" sz="1300" dirty="0"/>
              <a:t>The City Commission established the transfer amount at $38,285,000 for FY20 and FY21</a:t>
            </a:r>
          </a:p>
          <a:p>
            <a:pPr marL="285750" indent="-285750">
              <a:spcBef>
                <a:spcPts val="600"/>
              </a:spcBef>
              <a:buClr>
                <a:srgbClr val="004B9E"/>
              </a:buClr>
              <a:buFont typeface="Wingdings" pitchFamily="2" charset="2"/>
              <a:buChar char="§"/>
            </a:pPr>
            <a:r>
              <a:rPr lang="en-US" sz="1300" dirty="0"/>
              <a:t>The City Commission has established the transfer amount at $36,283,000 for FY22</a:t>
            </a:r>
          </a:p>
          <a:p>
            <a:pPr marL="285750" indent="-285750">
              <a:spcBef>
                <a:spcPts val="600"/>
              </a:spcBef>
              <a:buClr>
                <a:srgbClr val="004B9E"/>
              </a:buClr>
              <a:buFont typeface="Wingdings" pitchFamily="2" charset="2"/>
              <a:buChar char="§"/>
            </a:pPr>
            <a:r>
              <a:rPr lang="en-US" sz="1300" dirty="0"/>
              <a:t>During the FY22 budget hearings, the City Commission has asked staff to come back to the Commission with a resolution to reduce the transfer by $2 million per year, each year though FY27</a:t>
            </a:r>
          </a:p>
        </p:txBody>
      </p:sp>
      <p:sp>
        <p:nvSpPr>
          <p:cNvPr id="8" name="Rectangle_5_311218_1114257090"/>
          <p:cNvSpPr>
            <a:spLocks noChangeArrowheads="1"/>
          </p:cNvSpPr>
          <p:nvPr>
            <p:custDataLst>
              <p:tags r:id="rId1"/>
            </p:custDataLst>
          </p:nvPr>
        </p:nvSpPr>
        <p:spPr bwMode="gray">
          <a:xfrm>
            <a:off x="457200" y="338237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General Fund Transfers ($mm)</a:t>
            </a:r>
            <a:endParaRPr kumimoji="0" lang="en-US" sz="1200" b="1" i="0" u="none" strike="noStrike" kern="0" cap="none" spc="0" normalizeH="0" baseline="0" noProof="0" dirty="0">
              <a:ln>
                <a:noFill/>
              </a:ln>
              <a:solidFill>
                <a:srgbClr val="FFFFFF"/>
              </a:solidFill>
              <a:effectLst/>
              <a:uLnTx/>
              <a:uFillTx/>
              <a:latin typeface="Arial"/>
            </a:endParaRPr>
          </a:p>
        </p:txBody>
      </p:sp>
      <p:sp>
        <p:nvSpPr>
          <p:cNvPr id="9" name="Rectangle_5_311218_1114257090"/>
          <p:cNvSpPr>
            <a:spLocks noChangeArrowheads="1"/>
          </p:cNvSpPr>
          <p:nvPr>
            <p:custDataLst>
              <p:tags r:id="rId2"/>
            </p:custDataLst>
          </p:nvPr>
        </p:nvSpPr>
        <p:spPr bwMode="gray">
          <a:xfrm>
            <a:off x="4817745" y="338237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FY19 General Fund Transfer as % of Operating Revenue</a:t>
            </a:r>
            <a:r>
              <a:rPr lang="en-US" sz="1100" b="1" kern="0" baseline="30000" dirty="0">
                <a:solidFill>
                  <a:srgbClr val="FFFFFF"/>
                </a:solidFill>
                <a:latin typeface="Arial"/>
              </a:rPr>
              <a:t>1</a:t>
            </a:r>
            <a:endParaRPr kumimoji="0" lang="en-US" sz="1100" b="1" i="0" u="none" strike="noStrike" kern="0" cap="none" spc="0" normalizeH="0" baseline="30000" noProof="0" dirty="0">
              <a:ln>
                <a:noFill/>
              </a:ln>
              <a:solidFill>
                <a:srgbClr val="FFFFFF"/>
              </a:solidFill>
              <a:effectLst/>
              <a:uLnTx/>
              <a:uFillTx/>
              <a:latin typeface="Arial"/>
            </a:endParaRPr>
          </a:p>
        </p:txBody>
      </p:sp>
      <p:grpSp>
        <p:nvGrpSpPr>
          <p:cNvPr id="10" name="Group 9"/>
          <p:cNvGrpSpPr/>
          <p:nvPr/>
        </p:nvGrpSpPr>
        <p:grpSpPr>
          <a:xfrm>
            <a:off x="1417631" y="5813727"/>
            <a:ext cx="1919619" cy="231657"/>
            <a:chOff x="1757493" y="5874693"/>
            <a:chExt cx="1919619" cy="231657"/>
          </a:xfrm>
        </p:grpSpPr>
        <p:sp>
          <p:nvSpPr>
            <p:cNvPr id="12" name="Rectangle 11"/>
            <p:cNvSpPr/>
            <p:nvPr/>
          </p:nvSpPr>
          <p:spPr bwMode="auto">
            <a:xfrm>
              <a:off x="2636261" y="5933062"/>
              <a:ext cx="91440" cy="91440"/>
            </a:xfrm>
            <a:prstGeom prst="rect">
              <a:avLst/>
            </a:prstGeom>
            <a:solidFill>
              <a:srgbClr val="00B0F0"/>
            </a:solidFill>
            <a:ln w="95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3" name="TextBox 12"/>
            <p:cNvSpPr txBox="1"/>
            <p:nvPr/>
          </p:nvSpPr>
          <p:spPr>
            <a:xfrm>
              <a:off x="2762712" y="5874693"/>
              <a:ext cx="914400" cy="215444"/>
            </a:xfrm>
            <a:prstGeom prst="rect">
              <a:avLst/>
            </a:prstGeom>
            <a:noFill/>
          </p:spPr>
          <p:txBody>
            <a:bodyPr wrap="square" rtlCol="0">
              <a:spAutoFit/>
            </a:bodyPr>
            <a:lstStyle/>
            <a:p>
              <a:r>
                <a:rPr lang="en-US" sz="800" dirty="0"/>
                <a:t>Projected </a:t>
              </a:r>
            </a:p>
          </p:txBody>
        </p:sp>
        <p:sp>
          <p:nvSpPr>
            <p:cNvPr id="14" name="Rectangle 13"/>
            <p:cNvSpPr/>
            <p:nvPr/>
          </p:nvSpPr>
          <p:spPr bwMode="auto">
            <a:xfrm>
              <a:off x="1757493" y="5933062"/>
              <a:ext cx="91440" cy="91440"/>
            </a:xfrm>
            <a:prstGeom prst="rect">
              <a:avLst/>
            </a:prstGeom>
            <a:solidFill>
              <a:srgbClr val="004B9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5" name="TextBox 14"/>
            <p:cNvSpPr txBox="1"/>
            <p:nvPr/>
          </p:nvSpPr>
          <p:spPr>
            <a:xfrm>
              <a:off x="1874246" y="5890906"/>
              <a:ext cx="914400" cy="215444"/>
            </a:xfrm>
            <a:prstGeom prst="rect">
              <a:avLst/>
            </a:prstGeom>
            <a:noFill/>
          </p:spPr>
          <p:txBody>
            <a:bodyPr wrap="square" rtlCol="0">
              <a:spAutoFit/>
            </a:bodyPr>
            <a:lstStyle/>
            <a:p>
              <a:r>
                <a:rPr lang="en-US" sz="800" dirty="0"/>
                <a:t>Actual </a:t>
              </a:r>
            </a:p>
          </p:txBody>
        </p:sp>
      </p:grpSp>
      <p:graphicFrame>
        <p:nvGraphicFramePr>
          <p:cNvPr id="16" name="Table 15"/>
          <p:cNvGraphicFramePr>
            <a:graphicFrameLocks noGrp="1"/>
          </p:cNvGraphicFramePr>
          <p:nvPr>
            <p:extLst>
              <p:ext uri="{D42A27DB-BD31-4B8C-83A1-F6EECF244321}">
                <p14:modId xmlns:p14="http://schemas.microsoft.com/office/powerpoint/2010/main" val="3509572873"/>
              </p:ext>
            </p:extLst>
          </p:nvPr>
        </p:nvGraphicFramePr>
        <p:xfrm>
          <a:off x="4818974" y="3626098"/>
          <a:ext cx="3829726" cy="2428875"/>
        </p:xfrm>
        <a:graphic>
          <a:graphicData uri="http://schemas.openxmlformats.org/drawingml/2006/table">
            <a:tbl>
              <a:tblPr/>
              <a:tblGrid>
                <a:gridCol w="2970722">
                  <a:extLst>
                    <a:ext uri="{9D8B030D-6E8A-4147-A177-3AD203B41FA5}">
                      <a16:colId xmlns:a16="http://schemas.microsoft.com/office/drawing/2014/main" val="20000"/>
                    </a:ext>
                  </a:extLst>
                </a:gridCol>
                <a:gridCol w="859004">
                  <a:extLst>
                    <a:ext uri="{9D8B030D-6E8A-4147-A177-3AD203B41FA5}">
                      <a16:colId xmlns:a16="http://schemas.microsoft.com/office/drawing/2014/main" val="20001"/>
                    </a:ext>
                  </a:extLst>
                </a:gridCol>
              </a:tblGrid>
              <a:tr h="120812">
                <a:tc>
                  <a:txBody>
                    <a:bodyPr/>
                    <a:lstStyle/>
                    <a:p>
                      <a:pPr algn="l" rtl="0" fontAlgn="b"/>
                      <a:r>
                        <a:rPr lang="en-US" sz="1000" b="0" i="0" u="none" strike="noStrike">
                          <a:solidFill>
                            <a:srgbClr val="000000"/>
                          </a:solidFill>
                          <a:effectLst/>
                          <a:latin typeface="Arial" panose="020B0604020202020204" pitchFamily="34" charset="0"/>
                        </a:rPr>
                        <a:t>Tallahassee</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17.4</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0812">
                <a:tc>
                  <a:txBody>
                    <a:bodyPr/>
                    <a:lstStyle/>
                    <a:p>
                      <a:pPr algn="l" rtl="0" fontAlgn="b"/>
                      <a:r>
                        <a:rPr lang="en-US" sz="1000" b="0" i="0" u="none" strike="noStrike">
                          <a:solidFill>
                            <a:srgbClr val="000000"/>
                          </a:solidFill>
                          <a:effectLst/>
                          <a:latin typeface="Arial" panose="020B0604020202020204" pitchFamily="34" charset="0"/>
                        </a:rPr>
                        <a:t>Orlando Utilities Commission</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13.2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0812">
                <a:tc>
                  <a:txBody>
                    <a:bodyPr/>
                    <a:lstStyle/>
                    <a:p>
                      <a:pPr algn="l" rtl="0" fontAlgn="b"/>
                      <a:r>
                        <a:rPr lang="en-US" sz="1000" b="0" i="0" u="none" strike="noStrike">
                          <a:solidFill>
                            <a:srgbClr val="000000"/>
                          </a:solidFill>
                          <a:effectLst/>
                          <a:latin typeface="Arial" panose="020B0604020202020204" pitchFamily="34" charset="0"/>
                        </a:rPr>
                        <a:t>Lakeland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12.2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0812">
                <a:tc>
                  <a:txBody>
                    <a:bodyPr/>
                    <a:lstStyle/>
                    <a:p>
                      <a:pPr algn="l" rtl="0" fontAlgn="b"/>
                      <a:r>
                        <a:rPr lang="en-US" sz="1000" b="0" i="0" u="none" strike="noStrike">
                          <a:solidFill>
                            <a:srgbClr val="000000"/>
                          </a:solidFill>
                          <a:effectLst/>
                          <a:latin typeface="Arial" panose="020B0604020202020204" pitchFamily="34" charset="0"/>
                        </a:rPr>
                        <a:t>Kissimmee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9.4</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0812">
                <a:tc>
                  <a:txBody>
                    <a:bodyPr/>
                    <a:lstStyle/>
                    <a:p>
                      <a:pPr algn="l" rtl="0" fontAlgn="b"/>
                      <a:r>
                        <a:rPr lang="en-US" sz="1000" b="1" i="0" u="none" strike="noStrike">
                          <a:solidFill>
                            <a:srgbClr val="000000"/>
                          </a:solidFill>
                          <a:effectLst/>
                          <a:latin typeface="Arial" panose="020B0604020202020204" pitchFamily="34" charset="0"/>
                        </a:rPr>
                        <a:t>Gainesville Regional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9.2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extLst>
                  <a:ext uri="{0D108BD9-81ED-4DB2-BD59-A6C34878D82A}">
                    <a16:rowId xmlns:a16="http://schemas.microsoft.com/office/drawing/2014/main" val="10004"/>
                  </a:ext>
                </a:extLst>
              </a:tr>
              <a:tr h="120812">
                <a:tc>
                  <a:txBody>
                    <a:bodyPr/>
                    <a:lstStyle/>
                    <a:p>
                      <a:pPr algn="l" rtl="0" fontAlgn="b"/>
                      <a:r>
                        <a:rPr lang="en-US" sz="1000" b="0" i="0" u="none" strike="noStrike">
                          <a:solidFill>
                            <a:srgbClr val="000000"/>
                          </a:solidFill>
                          <a:effectLst/>
                          <a:latin typeface="Arial" panose="020B0604020202020204" pitchFamily="34" charset="0"/>
                        </a:rPr>
                        <a:t>Leesburg</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8.7</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0812">
                <a:tc>
                  <a:txBody>
                    <a:bodyPr/>
                    <a:lstStyle/>
                    <a:p>
                      <a:pPr algn="l" rtl="0" fontAlgn="b"/>
                      <a:r>
                        <a:rPr lang="en-US" sz="1000" b="0" i="0" u="none" strike="noStrike">
                          <a:solidFill>
                            <a:srgbClr val="000000"/>
                          </a:solidFill>
                          <a:effectLst/>
                          <a:latin typeface="Arial" panose="020B0604020202020204" pitchFamily="34" charset="0"/>
                        </a:rPr>
                        <a:t>JEA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7.2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0812">
                <a:tc>
                  <a:txBody>
                    <a:bodyPr/>
                    <a:lstStyle/>
                    <a:p>
                      <a:pPr algn="l" rtl="0" fontAlgn="b"/>
                      <a:r>
                        <a:rPr lang="en-US" sz="1000" b="0" i="0" u="none" strike="noStrike">
                          <a:solidFill>
                            <a:srgbClr val="000000"/>
                          </a:solidFill>
                          <a:effectLst/>
                          <a:latin typeface="Arial" panose="020B0604020202020204" pitchFamily="34" charset="0"/>
                        </a:rPr>
                        <a:t>Lincoln Neb. Electric System</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6.3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0812">
                <a:tc>
                  <a:txBody>
                    <a:bodyPr/>
                    <a:lstStyle/>
                    <a:p>
                      <a:pPr algn="l" rtl="0" fontAlgn="b"/>
                      <a:r>
                        <a:rPr lang="en-US" sz="1000" b="0" i="0" u="none" strike="noStrike">
                          <a:solidFill>
                            <a:srgbClr val="000000"/>
                          </a:solidFill>
                          <a:effectLst/>
                          <a:latin typeface="Arial" panose="020B0604020202020204" pitchFamily="34" charset="0"/>
                        </a:rPr>
                        <a:t>Fort Pierce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Arial" panose="020B0604020202020204" pitchFamily="34" charset="0"/>
                        </a:rPr>
                        <a:t>6.0</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8"/>
                  </a:ext>
                </a:extLst>
              </a:tr>
              <a:tr h="120812">
                <a:tc>
                  <a:txBody>
                    <a:bodyPr/>
                    <a:lstStyle/>
                    <a:p>
                      <a:pPr algn="l" rtl="0" fontAlgn="b"/>
                      <a:r>
                        <a:rPr lang="en-US" sz="1000" b="0" i="0" u="none" strike="noStrike">
                          <a:solidFill>
                            <a:srgbClr val="000000"/>
                          </a:solidFill>
                          <a:effectLst/>
                          <a:latin typeface="Arial" panose="020B0604020202020204" pitchFamily="34" charset="0"/>
                        </a:rPr>
                        <a:t>Winter Park</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Arial" panose="020B0604020202020204" pitchFamily="34" charset="0"/>
                        </a:rPr>
                        <a:t>5.7</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9"/>
                  </a:ext>
                </a:extLst>
              </a:tr>
              <a:tr h="120812">
                <a:tc>
                  <a:txBody>
                    <a:bodyPr/>
                    <a:lstStyle/>
                    <a:p>
                      <a:pPr algn="l" rtl="0" fontAlgn="b"/>
                      <a:r>
                        <a:rPr lang="en-US" sz="1000" b="0" i="0" u="none" strike="noStrike">
                          <a:solidFill>
                            <a:srgbClr val="000000"/>
                          </a:solidFill>
                          <a:effectLst/>
                          <a:latin typeface="Arial" panose="020B0604020202020204" pitchFamily="34" charset="0"/>
                        </a:rPr>
                        <a:t>Jacksonville Beach Combined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4.2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0812">
                <a:tc>
                  <a:txBody>
                    <a:bodyPr/>
                    <a:lstStyle/>
                    <a:p>
                      <a:pPr algn="l" rtl="0" fontAlgn="b"/>
                      <a:r>
                        <a:rPr lang="en-US" sz="1000" b="0" i="0" u="none" strike="noStrike">
                          <a:solidFill>
                            <a:srgbClr val="000000"/>
                          </a:solidFill>
                          <a:effectLst/>
                          <a:latin typeface="Arial" panose="020B0604020202020204" pitchFamily="34" charset="0"/>
                        </a:rPr>
                        <a:t>Colorado Springs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4.1</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20812">
                <a:tc>
                  <a:txBody>
                    <a:bodyPr/>
                    <a:lstStyle/>
                    <a:p>
                      <a:pPr algn="l" rtl="0" fontAlgn="b"/>
                      <a:r>
                        <a:rPr lang="en-US" sz="1000" b="0" i="0" u="none" strike="noStrike">
                          <a:solidFill>
                            <a:srgbClr val="000000"/>
                          </a:solidFill>
                          <a:effectLst/>
                          <a:latin typeface="Arial" panose="020B0604020202020204" pitchFamily="34" charset="0"/>
                        </a:rPr>
                        <a:t>Chattanooga Electric Power Board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3.4</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0812">
                <a:tc>
                  <a:txBody>
                    <a:bodyPr/>
                    <a:lstStyle/>
                    <a:p>
                      <a:pPr algn="l" rtl="0" fontAlgn="b"/>
                      <a:r>
                        <a:rPr lang="en-US" sz="1000" b="0" i="0" u="none" strike="noStrike">
                          <a:solidFill>
                            <a:srgbClr val="000000"/>
                          </a:solidFill>
                          <a:effectLst/>
                          <a:latin typeface="Arial" panose="020B0604020202020204" pitchFamily="34" charset="0"/>
                        </a:rPr>
                        <a:t>Springfield Mo. Public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3.3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20812">
                <a:tc>
                  <a:txBody>
                    <a:bodyPr/>
                    <a:lstStyle/>
                    <a:p>
                      <a:pPr algn="l" rtl="0" fontAlgn="b"/>
                      <a:r>
                        <a:rPr lang="en-US" sz="1000" b="0" i="0" u="none" strike="noStrike">
                          <a:solidFill>
                            <a:srgbClr val="000000"/>
                          </a:solidFill>
                          <a:effectLst/>
                          <a:latin typeface="Arial" panose="020B0604020202020204" pitchFamily="34" charset="0"/>
                        </a:rPr>
                        <a:t>Springfield Mo. Public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dirty="0">
                          <a:solidFill>
                            <a:srgbClr val="000000"/>
                          </a:solidFill>
                          <a:effectLst/>
                          <a:latin typeface="Arial" panose="020B0604020202020204" pitchFamily="34" charset="0"/>
                        </a:rPr>
                        <a:t>3.3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18" name="Rectangle_5_311218_1114257090"/>
          <p:cNvSpPr>
            <a:spLocks noChangeArrowheads="1"/>
          </p:cNvSpPr>
          <p:nvPr>
            <p:custDataLst>
              <p:tags r:id="rId3"/>
            </p:custDataLst>
          </p:nvPr>
        </p:nvSpPr>
        <p:spPr bwMode="gray">
          <a:xfrm>
            <a:off x="457200" y="1049003"/>
            <a:ext cx="821055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General Fund Transfer Formula</a:t>
            </a:r>
            <a:endParaRPr kumimoji="0" lang="en-US" sz="1200" b="1" i="0" u="none" strike="noStrike" kern="0" cap="none" spc="0" normalizeH="0" baseline="0" noProof="0" dirty="0">
              <a:ln>
                <a:noFill/>
              </a:ln>
              <a:solidFill>
                <a:srgbClr val="FFFFFF"/>
              </a:solidFill>
              <a:effectLst/>
              <a:uLnTx/>
              <a:uFillTx/>
              <a:latin typeface="Arial"/>
            </a:endParaRPr>
          </a:p>
        </p:txBody>
      </p:sp>
      <p:graphicFrame>
        <p:nvGraphicFramePr>
          <p:cNvPr id="7" name="Chart 6"/>
          <p:cNvGraphicFramePr/>
          <p:nvPr>
            <p:extLst>
              <p:ext uri="{D42A27DB-BD31-4B8C-83A1-F6EECF244321}">
                <p14:modId xmlns:p14="http://schemas.microsoft.com/office/powerpoint/2010/main" val="3088357044"/>
              </p:ext>
            </p:extLst>
          </p:nvPr>
        </p:nvGraphicFramePr>
        <p:xfrm>
          <a:off x="457200" y="3651546"/>
          <a:ext cx="3840480" cy="2200612"/>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13"/>
          <p:cNvSpPr>
            <a:spLocks noChangeArrowheads="1"/>
          </p:cNvSpPr>
          <p:nvPr>
            <p:custDataLst>
              <p:tags r:id="rId4"/>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Source: Fitch Public Power FACT 2020</a:t>
            </a:r>
            <a:endParaRPr lang="en-US" sz="800" i="1" dirty="0">
              <a:latin typeface="+mj-lt"/>
            </a:endParaRPr>
          </a:p>
        </p:txBody>
      </p:sp>
    </p:spTree>
    <p:extLst>
      <p:ext uri="{BB962C8B-B14F-4D97-AF65-F5344CB8AC3E}">
        <p14:creationId xmlns:p14="http://schemas.microsoft.com/office/powerpoint/2010/main" val="20296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28</a:t>
            </a:fld>
            <a:endParaRPr lang="en-US" dirty="0">
              <a:solidFill>
                <a:srgbClr val="FFFFFF"/>
              </a:solidFill>
            </a:endParaRPr>
          </a:p>
        </p:txBody>
      </p:sp>
      <p:sp>
        <p:nvSpPr>
          <p:cNvPr id="10" name="Rectangle 10"/>
          <p:cNvSpPr>
            <a:spLocks noChangeArrowheads="1"/>
          </p:cNvSpPr>
          <p:nvPr/>
        </p:nvSpPr>
        <p:spPr bwMode="auto">
          <a:xfrm>
            <a:off x="904875" y="535878"/>
            <a:ext cx="73279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Financial Metrics</a:t>
            </a:r>
          </a:p>
        </p:txBody>
      </p:sp>
      <p:graphicFrame>
        <p:nvGraphicFramePr>
          <p:cNvPr id="2" name="Table 1"/>
          <p:cNvGraphicFramePr>
            <a:graphicFrameLocks noGrp="1"/>
          </p:cNvGraphicFramePr>
          <p:nvPr>
            <p:extLst>
              <p:ext uri="{D42A27DB-BD31-4B8C-83A1-F6EECF244321}">
                <p14:modId xmlns:p14="http://schemas.microsoft.com/office/powerpoint/2010/main" val="4116796654"/>
              </p:ext>
            </p:extLst>
          </p:nvPr>
        </p:nvGraphicFramePr>
        <p:xfrm>
          <a:off x="684213" y="1082017"/>
          <a:ext cx="7775574" cy="4759982"/>
        </p:xfrm>
        <a:graphic>
          <a:graphicData uri="http://schemas.openxmlformats.org/drawingml/2006/table">
            <a:tbl>
              <a:tblPr/>
              <a:tblGrid>
                <a:gridCol w="1370694">
                  <a:extLst>
                    <a:ext uri="{9D8B030D-6E8A-4147-A177-3AD203B41FA5}">
                      <a16:colId xmlns:a16="http://schemas.microsoft.com/office/drawing/2014/main" val="570593961"/>
                    </a:ext>
                  </a:extLst>
                </a:gridCol>
                <a:gridCol w="1370694">
                  <a:extLst>
                    <a:ext uri="{9D8B030D-6E8A-4147-A177-3AD203B41FA5}">
                      <a16:colId xmlns:a16="http://schemas.microsoft.com/office/drawing/2014/main" val="296427858"/>
                    </a:ext>
                  </a:extLst>
                </a:gridCol>
                <a:gridCol w="839031">
                  <a:extLst>
                    <a:ext uri="{9D8B030D-6E8A-4147-A177-3AD203B41FA5}">
                      <a16:colId xmlns:a16="http://schemas.microsoft.com/office/drawing/2014/main" val="756176385"/>
                    </a:ext>
                  </a:extLst>
                </a:gridCol>
                <a:gridCol w="839031">
                  <a:extLst>
                    <a:ext uri="{9D8B030D-6E8A-4147-A177-3AD203B41FA5}">
                      <a16:colId xmlns:a16="http://schemas.microsoft.com/office/drawing/2014/main" val="1349225673"/>
                    </a:ext>
                  </a:extLst>
                </a:gridCol>
                <a:gridCol w="839031">
                  <a:extLst>
                    <a:ext uri="{9D8B030D-6E8A-4147-A177-3AD203B41FA5}">
                      <a16:colId xmlns:a16="http://schemas.microsoft.com/office/drawing/2014/main" val="513751830"/>
                    </a:ext>
                  </a:extLst>
                </a:gridCol>
                <a:gridCol w="839031">
                  <a:extLst>
                    <a:ext uri="{9D8B030D-6E8A-4147-A177-3AD203B41FA5}">
                      <a16:colId xmlns:a16="http://schemas.microsoft.com/office/drawing/2014/main" val="963938850"/>
                    </a:ext>
                  </a:extLst>
                </a:gridCol>
                <a:gridCol w="839031">
                  <a:extLst>
                    <a:ext uri="{9D8B030D-6E8A-4147-A177-3AD203B41FA5}">
                      <a16:colId xmlns:a16="http://schemas.microsoft.com/office/drawing/2014/main" val="4012677145"/>
                    </a:ext>
                  </a:extLst>
                </a:gridCol>
                <a:gridCol w="839031">
                  <a:extLst>
                    <a:ext uri="{9D8B030D-6E8A-4147-A177-3AD203B41FA5}">
                      <a16:colId xmlns:a16="http://schemas.microsoft.com/office/drawing/2014/main" val="1814477367"/>
                    </a:ext>
                  </a:extLst>
                </a:gridCol>
              </a:tblGrid>
              <a:tr h="248174">
                <a:tc>
                  <a:txBody>
                    <a:bodyPr/>
                    <a:lstStyle/>
                    <a:p>
                      <a:pPr algn="l" fontAlgn="b"/>
                      <a:r>
                        <a:rPr lang="en-US" sz="1050" b="1" i="0" u="none" strike="noStrike" dirty="0">
                          <a:solidFill>
                            <a:srgbClr val="FFFFFF"/>
                          </a:solidFill>
                          <a:effectLst/>
                          <a:latin typeface="Arial" panose="020B0604020202020204" pitchFamily="34" charset="0"/>
                        </a:rPr>
                        <a:t> </a:t>
                      </a:r>
                    </a:p>
                  </a:txBody>
                  <a:tcPr marL="7838" marR="7838" marT="7838" marB="0" anchor="b">
                    <a:lnL>
                      <a:noFill/>
                    </a:lnL>
                    <a:lnR>
                      <a:noFill/>
                    </a:lnR>
                    <a:lnT>
                      <a:noFill/>
                    </a:lnT>
                    <a:lnB>
                      <a:noFill/>
                    </a:lnB>
                    <a:solidFill>
                      <a:srgbClr val="203764"/>
                    </a:solidFill>
                  </a:tcPr>
                </a:tc>
                <a:tc>
                  <a:txBody>
                    <a:bodyPr/>
                    <a:lstStyle/>
                    <a:p>
                      <a:pPr algn="l" fontAlgn="b"/>
                      <a:r>
                        <a:rPr lang="en-US" sz="1050" b="1" i="0" u="none" strike="noStrike">
                          <a:solidFill>
                            <a:srgbClr val="FFFFFF"/>
                          </a:solidFill>
                          <a:effectLst/>
                          <a:latin typeface="Arial" panose="020B0604020202020204" pitchFamily="34" charset="0"/>
                        </a:rPr>
                        <a:t> </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2019</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2020</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2021</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2022</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2023</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2024</a:t>
                      </a:r>
                    </a:p>
                  </a:txBody>
                  <a:tcPr marL="7838" marR="7838" marT="7838" marB="0" anchor="b">
                    <a:lnL>
                      <a:noFill/>
                    </a:lnL>
                    <a:lnR>
                      <a:noFill/>
                    </a:lnR>
                    <a:lnT>
                      <a:noFill/>
                    </a:lnT>
                    <a:lnB>
                      <a:noFill/>
                    </a:lnB>
                    <a:solidFill>
                      <a:srgbClr val="203764"/>
                    </a:solidFill>
                  </a:tcPr>
                </a:tc>
                <a:extLst>
                  <a:ext uri="{0D108BD9-81ED-4DB2-BD59-A6C34878D82A}">
                    <a16:rowId xmlns:a16="http://schemas.microsoft.com/office/drawing/2014/main" val="1809256432"/>
                  </a:ext>
                </a:extLst>
              </a:tr>
              <a:tr h="187992">
                <a:tc>
                  <a:txBody>
                    <a:bodyPr/>
                    <a:lstStyle/>
                    <a:p>
                      <a:pPr algn="l" fontAlgn="b"/>
                      <a:r>
                        <a:rPr lang="en-US" sz="1050" b="0" i="0" u="none" strike="noStrike">
                          <a:solidFill>
                            <a:srgbClr val="000000"/>
                          </a:solidFill>
                          <a:effectLst/>
                          <a:latin typeface="Arial" panose="020B0604020202020204" pitchFamily="34" charset="0"/>
                        </a:rPr>
                        <a:t>Total Revenue</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410,203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395,465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411,600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422,962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427,948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431,369</a:t>
                      </a:r>
                    </a:p>
                  </a:txBody>
                  <a:tcPr marL="9525" marR="9525" marT="9525" marB="0" anchor="b">
                    <a:lnL>
                      <a:noFill/>
                    </a:lnL>
                    <a:lnR>
                      <a:noFill/>
                    </a:lnR>
                    <a:lnT>
                      <a:noFill/>
                    </a:lnT>
                    <a:lnB>
                      <a:noFill/>
                    </a:lnB>
                  </a:tcPr>
                </a:tc>
                <a:extLst>
                  <a:ext uri="{0D108BD9-81ED-4DB2-BD59-A6C34878D82A}">
                    <a16:rowId xmlns:a16="http://schemas.microsoft.com/office/drawing/2014/main" val="3976012403"/>
                  </a:ext>
                </a:extLst>
              </a:tr>
              <a:tr h="187992">
                <a:tc>
                  <a:txBody>
                    <a:bodyPr/>
                    <a:lstStyle/>
                    <a:p>
                      <a:pPr algn="l" fontAlgn="b"/>
                      <a:r>
                        <a:rPr lang="en-US" sz="1050" b="0" i="0" u="none" strike="noStrike">
                          <a:solidFill>
                            <a:srgbClr val="000000"/>
                          </a:solidFill>
                          <a:effectLst/>
                          <a:latin typeface="Arial" panose="020B0604020202020204" pitchFamily="34" charset="0"/>
                        </a:rPr>
                        <a:t>Total O&amp;M Expenses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239,538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216,613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235,427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243,416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243,423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248,965</a:t>
                      </a:r>
                    </a:p>
                  </a:txBody>
                  <a:tcPr marL="9525" marR="9525" marT="9525" marB="0" anchor="b">
                    <a:lnL>
                      <a:noFill/>
                    </a:lnL>
                    <a:lnR>
                      <a:noFill/>
                    </a:lnR>
                    <a:lnT>
                      <a:noFill/>
                    </a:lnT>
                    <a:lnB>
                      <a:noFill/>
                    </a:lnB>
                  </a:tcPr>
                </a:tc>
                <a:extLst>
                  <a:ext uri="{0D108BD9-81ED-4DB2-BD59-A6C34878D82A}">
                    <a16:rowId xmlns:a16="http://schemas.microsoft.com/office/drawing/2014/main" val="371170797"/>
                  </a:ext>
                </a:extLst>
              </a:tr>
              <a:tr h="187992">
                <a:tc>
                  <a:txBody>
                    <a:bodyPr/>
                    <a:lstStyle/>
                    <a:p>
                      <a:pPr algn="l" fontAlgn="b"/>
                      <a:r>
                        <a:rPr lang="en-US" sz="1050" b="1" i="0" u="none" strike="noStrike">
                          <a:solidFill>
                            <a:srgbClr val="000000"/>
                          </a:solidFill>
                          <a:effectLst/>
                          <a:latin typeface="Arial" panose="020B0604020202020204" pitchFamily="34" charset="0"/>
                        </a:rPr>
                        <a:t>Net Revenues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170,665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178,852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176,173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179,546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184,525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182,404</a:t>
                      </a:r>
                    </a:p>
                  </a:txBody>
                  <a:tcPr marL="9525" marR="9525" marT="9525" marB="0" anchor="b">
                    <a:lnL>
                      <a:noFill/>
                    </a:lnL>
                    <a:lnR>
                      <a:noFill/>
                    </a:lnR>
                    <a:lnT>
                      <a:noFill/>
                    </a:lnT>
                    <a:lnB>
                      <a:noFill/>
                    </a:lnB>
                  </a:tcPr>
                </a:tc>
                <a:extLst>
                  <a:ext uri="{0D108BD9-81ED-4DB2-BD59-A6C34878D82A}">
                    <a16:rowId xmlns:a16="http://schemas.microsoft.com/office/drawing/2014/main" val="454616340"/>
                  </a:ext>
                </a:extLst>
              </a:tr>
              <a:tr h="187992">
                <a:tc>
                  <a:txBody>
                    <a:bodyPr/>
                    <a:lstStyle/>
                    <a:p>
                      <a:pPr algn="l" fontAlgn="b"/>
                      <a:r>
                        <a:rPr lang="en-US" sz="1050" b="0" i="0" u="none" strike="noStrike">
                          <a:solidFill>
                            <a:srgbClr val="000000"/>
                          </a:solidFill>
                          <a:effectLst/>
                          <a:latin typeface="Arial" panose="020B0604020202020204" pitchFamily="34" charset="0"/>
                        </a:rPr>
                        <a:t>Uses of Net Revenues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24004050"/>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Debt Service</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91,096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96,711</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94,213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97,013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102,387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100,552</a:t>
                      </a:r>
                    </a:p>
                  </a:txBody>
                  <a:tcPr marL="9525" marR="9525" marT="9525" marB="0" anchor="b">
                    <a:lnL>
                      <a:noFill/>
                    </a:lnL>
                    <a:lnR>
                      <a:noFill/>
                    </a:lnR>
                    <a:lnT>
                      <a:noFill/>
                    </a:lnT>
                    <a:lnB>
                      <a:noFill/>
                    </a:lnB>
                  </a:tcPr>
                </a:tc>
                <a:extLst>
                  <a:ext uri="{0D108BD9-81ED-4DB2-BD59-A6C34878D82A}">
                    <a16:rowId xmlns:a16="http://schemas.microsoft.com/office/drawing/2014/main" val="163724371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UPIF </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41,284</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43,857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43,675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44,248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43,853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43,567</a:t>
                      </a:r>
                    </a:p>
                  </a:txBody>
                  <a:tcPr marL="9525" marR="9525" marT="9525" marB="0" anchor="b">
                    <a:lnL>
                      <a:noFill/>
                    </a:lnL>
                    <a:lnR>
                      <a:noFill/>
                    </a:lnR>
                    <a:lnT>
                      <a:noFill/>
                    </a:lnT>
                    <a:lnB>
                      <a:noFill/>
                    </a:lnB>
                  </a:tcPr>
                </a:tc>
                <a:extLst>
                  <a:ext uri="{0D108BD9-81ED-4DB2-BD59-A6C34878D82A}">
                    <a16:rowId xmlns:a16="http://schemas.microsoft.com/office/drawing/2014/main" val="860031098"/>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General Fund Transfer</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extLst>
                  <a:ext uri="{0D108BD9-81ED-4DB2-BD59-A6C34878D82A}">
                    <a16:rowId xmlns:a16="http://schemas.microsoft.com/office/drawing/2014/main" val="3852626154"/>
                  </a:ext>
                </a:extLst>
              </a:tr>
              <a:tr h="187992">
                <a:tc gridSpan="2">
                  <a:txBody>
                    <a:bodyPr/>
                    <a:lstStyle/>
                    <a:p>
                      <a:pPr algn="l" fontAlgn="b"/>
                      <a:r>
                        <a:rPr lang="en-US" sz="1050" b="1" i="0" u="none" strike="noStrike">
                          <a:solidFill>
                            <a:srgbClr val="000000"/>
                          </a:solidFill>
                          <a:effectLst/>
                          <a:latin typeface="Arial" panose="020B0604020202020204" pitchFamily="34" charset="0"/>
                        </a:rPr>
                        <a:t>Total Uses of Net Revenues</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170,665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178,853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176,173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179,546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184,525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182,404</a:t>
                      </a:r>
                    </a:p>
                  </a:txBody>
                  <a:tcPr marL="9525" marR="9525" marT="9525" marB="0" anchor="b">
                    <a:lnL>
                      <a:noFill/>
                    </a:lnL>
                    <a:lnR>
                      <a:noFill/>
                    </a:lnR>
                    <a:lnT>
                      <a:noFill/>
                    </a:lnT>
                    <a:lnB>
                      <a:noFill/>
                    </a:lnB>
                  </a:tcPr>
                </a:tc>
                <a:extLst>
                  <a:ext uri="{0D108BD9-81ED-4DB2-BD59-A6C34878D82A}">
                    <a16:rowId xmlns:a16="http://schemas.microsoft.com/office/drawing/2014/main" val="2430936609"/>
                  </a:ext>
                </a:extLst>
              </a:tr>
              <a:tr h="187992">
                <a:tc gridSpan="2">
                  <a:txBody>
                    <a:bodyPr/>
                    <a:lstStyle/>
                    <a:p>
                      <a:pPr algn="l" fontAlgn="b"/>
                      <a:r>
                        <a:rPr lang="en-US" sz="1050" b="1" i="0" u="none" strike="noStrike">
                          <a:solidFill>
                            <a:srgbClr val="FFFFFF"/>
                          </a:solidFill>
                          <a:effectLst/>
                          <a:latin typeface="Arial" panose="020B0604020202020204" pitchFamily="34" charset="0"/>
                        </a:rPr>
                        <a:t>Revenues in Excess of Targets</a:t>
                      </a:r>
                    </a:p>
                  </a:txBody>
                  <a:tcPr marL="7838" marR="7838" marT="7838" marB="0" anchor="b">
                    <a:lnL>
                      <a:noFill/>
                    </a:lnL>
                    <a:lnR>
                      <a:noFill/>
                    </a:lnR>
                    <a:lnT>
                      <a:noFill/>
                    </a:lnT>
                    <a:lnB>
                      <a:noFill/>
                    </a:lnB>
                    <a:solidFill>
                      <a:srgbClr val="00B0F0"/>
                    </a:solidFill>
                  </a:tcPr>
                </a:tc>
                <a:tc hMerge="1">
                  <a:txBody>
                    <a:bodyPr/>
                    <a:lstStyle/>
                    <a:p>
                      <a:endParaRPr lang="en-US"/>
                    </a:p>
                  </a:txBody>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extLst>
                  <a:ext uri="{0D108BD9-81ED-4DB2-BD59-A6C34878D82A}">
                    <a16:rowId xmlns:a16="http://schemas.microsoft.com/office/drawing/2014/main" val="998150742"/>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5048264"/>
                  </a:ext>
                </a:extLst>
              </a:tr>
              <a:tr h="187992">
                <a:tc gridSpan="2">
                  <a:txBody>
                    <a:bodyPr/>
                    <a:lstStyle/>
                    <a:p>
                      <a:pPr algn="l" fontAlgn="b"/>
                      <a:r>
                        <a:rPr lang="en-US" sz="1050" b="0" i="0" u="none" strike="noStrike" dirty="0">
                          <a:solidFill>
                            <a:srgbClr val="000000"/>
                          </a:solidFill>
                          <a:effectLst/>
                          <a:latin typeface="Arial" panose="020B0604020202020204" pitchFamily="34" charset="0"/>
                        </a:rPr>
                        <a:t>Debt Service Coverage</a:t>
                      </a:r>
                    </a:p>
                  </a:txBody>
                  <a:tcPr marL="7838" marR="7838" marT="7838" marB="0" anchor="b">
                    <a:lnL>
                      <a:noFill/>
                    </a:lnL>
                    <a:lnR>
                      <a:noFill/>
                    </a:lnR>
                    <a:lnT>
                      <a:noFill/>
                    </a:lnT>
                    <a:lnB>
                      <a:noFill/>
                    </a:lnB>
                    <a:solidFill>
                      <a:srgbClr val="F8CBAD"/>
                    </a:solidFill>
                  </a:tcPr>
                </a:tc>
                <a:tc hMerge="1">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dirty="0">
                          <a:solidFill>
                            <a:srgbClr val="000000"/>
                          </a:solidFill>
                          <a:effectLst/>
                          <a:latin typeface="Arial" panose="020B0604020202020204" pitchFamily="34" charset="0"/>
                        </a:rPr>
                        <a:t>1.87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1.81</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447984676"/>
                  </a:ext>
                </a:extLst>
              </a:tr>
              <a:tr h="187992">
                <a:tc gridSpan="2">
                  <a:txBody>
                    <a:bodyPr/>
                    <a:lstStyle/>
                    <a:p>
                      <a:pPr algn="l" fontAlgn="b"/>
                      <a:r>
                        <a:rPr lang="en-US" sz="1050" b="0" i="0" u="none" strike="noStrike" dirty="0">
                          <a:solidFill>
                            <a:srgbClr val="000000"/>
                          </a:solidFill>
                          <a:effectLst/>
                          <a:latin typeface="Arial" panose="020B0604020202020204" pitchFamily="34" charset="0"/>
                        </a:rPr>
                        <a:t>Fixed Charge Coverage </a:t>
                      </a:r>
                    </a:p>
                  </a:txBody>
                  <a:tcPr marL="7838" marR="7838" marT="7838" marB="0" anchor="b">
                    <a:lnL>
                      <a:noFill/>
                    </a:lnL>
                    <a:lnR>
                      <a:noFill/>
                    </a:lnR>
                    <a:lnT>
                      <a:noFill/>
                    </a:lnT>
                    <a:lnB>
                      <a:noFill/>
                    </a:lnB>
                    <a:solidFill>
                      <a:srgbClr val="F8CBAD"/>
                    </a:solidFill>
                  </a:tcPr>
                </a:tc>
                <a:tc hMerge="1">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83547398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35890422"/>
                  </a:ext>
                </a:extLst>
              </a:tr>
              <a:tr h="187992">
                <a:tc>
                  <a:txBody>
                    <a:bodyPr/>
                    <a:lstStyle/>
                    <a:p>
                      <a:pPr algn="l" fontAlgn="b"/>
                      <a:r>
                        <a:rPr lang="en-US" sz="1050" b="0" i="0" u="none" strike="noStrike">
                          <a:solidFill>
                            <a:srgbClr val="000000"/>
                          </a:solidFill>
                          <a:effectLst/>
                          <a:latin typeface="Arial" panose="020B0604020202020204" pitchFamily="34" charset="0"/>
                        </a:rPr>
                        <a:t>Operating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34,500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extLst>
                  <a:ext uri="{0D108BD9-81ED-4DB2-BD59-A6C34878D82A}">
                    <a16:rowId xmlns:a16="http://schemas.microsoft.com/office/drawing/2014/main" val="2287581356"/>
                  </a:ext>
                </a:extLst>
              </a:tr>
              <a:tr h="187992">
                <a:tc gridSpan="2">
                  <a:txBody>
                    <a:bodyPr/>
                    <a:lstStyle/>
                    <a:p>
                      <a:pPr algn="l" fontAlgn="b"/>
                      <a:r>
                        <a:rPr lang="en-US" sz="1050" b="0" i="0" u="none" strike="noStrike">
                          <a:solidFill>
                            <a:srgbClr val="000000"/>
                          </a:solidFill>
                          <a:effectLst/>
                          <a:latin typeface="Arial" panose="020B0604020202020204" pitchFamily="34" charset="0"/>
                        </a:rPr>
                        <a:t>Rate Stabilization Fund Cash</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56,942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62,946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50,703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63,179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67,535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78,042</a:t>
                      </a:r>
                    </a:p>
                  </a:txBody>
                  <a:tcPr marL="9525" marR="9525" marT="9525" marB="0" anchor="b">
                    <a:lnL>
                      <a:noFill/>
                    </a:lnL>
                    <a:lnR>
                      <a:noFill/>
                    </a:lnR>
                    <a:lnT>
                      <a:noFill/>
                    </a:lnT>
                    <a:lnB>
                      <a:noFill/>
                    </a:lnB>
                  </a:tcPr>
                </a:tc>
                <a:extLst>
                  <a:ext uri="{0D108BD9-81ED-4DB2-BD59-A6C34878D82A}">
                    <a16:rowId xmlns:a16="http://schemas.microsoft.com/office/drawing/2014/main" val="1171898649"/>
                  </a:ext>
                </a:extLst>
              </a:tr>
              <a:tr h="187992">
                <a:tc>
                  <a:txBody>
                    <a:bodyPr/>
                    <a:lstStyle/>
                    <a:p>
                      <a:pPr algn="l" fontAlgn="b"/>
                      <a:r>
                        <a:rPr lang="en-US" sz="1050" b="0" i="0" u="none" strike="noStrike">
                          <a:solidFill>
                            <a:srgbClr val="000000"/>
                          </a:solidFill>
                          <a:effectLst/>
                          <a:latin typeface="Arial" panose="020B0604020202020204" pitchFamily="34" charset="0"/>
                        </a:rPr>
                        <a:t>UPIF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27,687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51,668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47,320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18,336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11,939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19,106</a:t>
                      </a:r>
                    </a:p>
                  </a:txBody>
                  <a:tcPr marL="9525" marR="9525" marT="9525" marB="0" anchor="b">
                    <a:lnL>
                      <a:noFill/>
                    </a:lnL>
                    <a:lnR>
                      <a:noFill/>
                    </a:lnR>
                    <a:lnT>
                      <a:noFill/>
                    </a:lnT>
                    <a:lnB>
                      <a:noFill/>
                    </a:lnB>
                  </a:tcPr>
                </a:tc>
                <a:extLst>
                  <a:ext uri="{0D108BD9-81ED-4DB2-BD59-A6C34878D82A}">
                    <a16:rowId xmlns:a16="http://schemas.microsoft.com/office/drawing/2014/main" val="1929552721"/>
                  </a:ext>
                </a:extLst>
              </a:tr>
              <a:tr h="187992">
                <a:tc>
                  <a:txBody>
                    <a:bodyPr/>
                    <a:lstStyle/>
                    <a:p>
                      <a:pPr algn="l" fontAlgn="b"/>
                      <a:r>
                        <a:rPr lang="en-US" sz="1050" b="0" i="0" u="none" strike="noStrike">
                          <a:solidFill>
                            <a:srgbClr val="000000"/>
                          </a:solidFill>
                          <a:effectLst/>
                          <a:latin typeface="Arial" panose="020B0604020202020204" pitchFamily="34" charset="0"/>
                        </a:rPr>
                        <a:t>Total Cash</a:t>
                      </a:r>
                    </a:p>
                  </a:txBody>
                  <a:tcPr marL="7838" marR="7838" marT="7838" marB="0" anchor="b">
                    <a:lnL>
                      <a:noFill/>
                    </a:lnL>
                    <a:lnR>
                      <a:noFill/>
                    </a:lnR>
                    <a:lnT>
                      <a:noFill/>
                    </a:lnT>
                    <a:lnB>
                      <a:noFill/>
                    </a:lnB>
                    <a:solidFill>
                      <a:srgbClr val="F8CBAD"/>
                    </a:solidFill>
                  </a:tcPr>
                </a:tc>
                <a:tc>
                  <a:txBody>
                    <a:bodyPr/>
                    <a:lstStyle/>
                    <a:p>
                      <a:pPr algn="l" fontAlgn="b"/>
                      <a:r>
                        <a:rPr lang="en-US" sz="1050" b="0" i="0" u="none" strike="noStrike">
                          <a:solidFill>
                            <a:srgbClr val="000000"/>
                          </a:solidFill>
                          <a:effectLst/>
                          <a:latin typeface="Arial" panose="020B0604020202020204" pitchFamily="34" charset="0"/>
                        </a:rPr>
                        <a:t> </a:t>
                      </a: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112,135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149,114</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125,529</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109,021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106,980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124,654</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3650063267"/>
                  </a:ext>
                </a:extLst>
              </a:tr>
              <a:tr h="187992">
                <a:tc gridSpan="2">
                  <a:txBody>
                    <a:bodyPr/>
                    <a:lstStyle/>
                    <a:p>
                      <a:pPr algn="l" fontAlgn="b"/>
                      <a:r>
                        <a:rPr lang="en-US" sz="1050" b="0" i="0" u="none" strike="noStrike">
                          <a:solidFill>
                            <a:srgbClr val="000000"/>
                          </a:solidFill>
                          <a:effectLst/>
                          <a:latin typeface="Arial" panose="020B0604020202020204" pitchFamily="34" charset="0"/>
                        </a:rPr>
                        <a:t>Total Days Cash on Hand</a:t>
                      </a:r>
                    </a:p>
                  </a:txBody>
                  <a:tcPr marL="7838" marR="7838" marT="7838" marB="0" anchor="b">
                    <a:lnL>
                      <a:noFill/>
                    </a:lnL>
                    <a:lnR>
                      <a:noFill/>
                    </a:lnR>
                    <a:lnT>
                      <a:noFill/>
                    </a:lnT>
                    <a:lnB>
                      <a:noFill/>
                    </a:lnB>
                    <a:solidFill>
                      <a:srgbClr val="F8CBAD"/>
                    </a:solidFill>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176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258</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195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163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160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95779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05843957"/>
                  </a:ext>
                </a:extLst>
              </a:tr>
              <a:tr h="187992">
                <a:tc>
                  <a:txBody>
                    <a:bodyPr/>
                    <a:lstStyle/>
                    <a:p>
                      <a:pPr algn="l" fontAlgn="b"/>
                      <a:r>
                        <a:rPr lang="en-US" sz="1050" b="0" i="0" u="none" strike="noStrike">
                          <a:solidFill>
                            <a:srgbClr val="000000"/>
                          </a:solidFill>
                          <a:effectLst/>
                          <a:latin typeface="Arial" panose="020B0604020202020204" pitchFamily="34" charset="0"/>
                        </a:rPr>
                        <a:t>Total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112,135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149,114</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125,529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109,021</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106,980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124,654</a:t>
                      </a:r>
                    </a:p>
                  </a:txBody>
                  <a:tcPr marL="9525" marR="9525" marT="9525" marB="0" anchor="b">
                    <a:lnL>
                      <a:noFill/>
                    </a:lnL>
                    <a:lnR>
                      <a:noFill/>
                    </a:lnR>
                    <a:lnT>
                      <a:noFill/>
                    </a:lnT>
                    <a:lnB>
                      <a:noFill/>
                    </a:lnB>
                  </a:tcPr>
                </a:tc>
                <a:extLst>
                  <a:ext uri="{0D108BD9-81ED-4DB2-BD59-A6C34878D82A}">
                    <a16:rowId xmlns:a16="http://schemas.microsoft.com/office/drawing/2014/main" val="829914909"/>
                  </a:ext>
                </a:extLst>
              </a:tr>
              <a:tr h="187992">
                <a:tc gridSpan="2">
                  <a:txBody>
                    <a:bodyPr/>
                    <a:lstStyle/>
                    <a:p>
                      <a:pPr algn="l" fontAlgn="b"/>
                      <a:r>
                        <a:rPr lang="en-US" sz="1050" b="0" i="0" u="none" strike="noStrike">
                          <a:solidFill>
                            <a:srgbClr val="000000"/>
                          </a:solidFill>
                          <a:effectLst/>
                          <a:latin typeface="Arial" panose="020B0604020202020204" pitchFamily="34" charset="0"/>
                        </a:rPr>
                        <a:t>Authorized but Unissued Commercial Paper</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extLst>
                  <a:ext uri="{0D108BD9-81ED-4DB2-BD59-A6C34878D82A}">
                    <a16:rowId xmlns:a16="http://schemas.microsoft.com/office/drawing/2014/main" val="1867808203"/>
                  </a:ext>
                </a:extLst>
              </a:tr>
              <a:tr h="187992">
                <a:tc gridSpan="2">
                  <a:txBody>
                    <a:bodyPr/>
                    <a:lstStyle/>
                    <a:p>
                      <a:pPr algn="l" fontAlgn="b"/>
                      <a:r>
                        <a:rPr lang="en-US" sz="1050" b="0" i="0" u="none" strike="noStrike">
                          <a:solidFill>
                            <a:srgbClr val="000000"/>
                          </a:solidFill>
                          <a:effectLst/>
                          <a:latin typeface="Arial" panose="020B0604020202020204" pitchFamily="34" charset="0"/>
                        </a:rPr>
                        <a:t>Authorized but Undrawn Lines of Credit</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25,000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extLst>
                  <a:ext uri="{0D108BD9-81ED-4DB2-BD59-A6C34878D82A}">
                    <a16:rowId xmlns:a16="http://schemas.microsoft.com/office/drawing/2014/main" val="2470202048"/>
                  </a:ext>
                </a:extLst>
              </a:tr>
              <a:tr h="187992">
                <a:tc>
                  <a:txBody>
                    <a:bodyPr/>
                    <a:lstStyle/>
                    <a:p>
                      <a:pPr algn="l" fontAlgn="b"/>
                      <a:r>
                        <a:rPr lang="en-US" sz="1050" b="0" i="0" u="none" strike="noStrike">
                          <a:solidFill>
                            <a:srgbClr val="000000"/>
                          </a:solidFill>
                          <a:effectLst/>
                          <a:latin typeface="Arial" panose="020B0604020202020204" pitchFamily="34" charset="0"/>
                        </a:rPr>
                        <a:t>Total Liquidity</a:t>
                      </a:r>
                    </a:p>
                  </a:txBody>
                  <a:tcPr marL="7838" marR="7838" marT="7838" marB="0" anchor="b">
                    <a:lnL>
                      <a:noFill/>
                    </a:lnL>
                    <a:lnR>
                      <a:noFill/>
                    </a:lnR>
                    <a:lnT>
                      <a:noFill/>
                    </a:lnT>
                    <a:lnB>
                      <a:noFill/>
                    </a:lnB>
                    <a:solidFill>
                      <a:srgbClr val="F8CBAD"/>
                    </a:solidFill>
                  </a:tcPr>
                </a:tc>
                <a:tc>
                  <a:txBody>
                    <a:bodyPr/>
                    <a:lstStyle/>
                    <a:p>
                      <a:pPr algn="l" fontAlgn="b"/>
                      <a:r>
                        <a:rPr lang="en-US" sz="1050" b="0" i="0" u="none" strike="noStrike">
                          <a:solidFill>
                            <a:srgbClr val="000000"/>
                          </a:solidFill>
                          <a:effectLst/>
                          <a:latin typeface="Arial" panose="020B0604020202020204" pitchFamily="34" charset="0"/>
                        </a:rPr>
                        <a:t> </a:t>
                      </a: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287,135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374,114</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350,529</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334,021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331,980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349,654</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192413805"/>
                  </a:ext>
                </a:extLst>
              </a:tr>
              <a:tr h="187992">
                <a:tc gridSpan="2">
                  <a:txBody>
                    <a:bodyPr/>
                    <a:lstStyle/>
                    <a:p>
                      <a:pPr algn="l" fontAlgn="b"/>
                      <a:r>
                        <a:rPr lang="en-US" sz="1050" b="0" i="0" u="none" strike="noStrike">
                          <a:solidFill>
                            <a:srgbClr val="000000"/>
                          </a:solidFill>
                          <a:effectLst/>
                          <a:latin typeface="Arial" panose="020B0604020202020204" pitchFamily="34" charset="0"/>
                        </a:rPr>
                        <a:t>Total Liquidity Days on Hand</a:t>
                      </a:r>
                    </a:p>
                  </a:txBody>
                  <a:tcPr marL="7838" marR="7838" marT="7838" marB="0" anchor="b">
                    <a:lnL>
                      <a:noFill/>
                    </a:lnL>
                    <a:lnR>
                      <a:noFill/>
                    </a:lnR>
                    <a:lnT>
                      <a:noFill/>
                    </a:lnT>
                    <a:lnB>
                      <a:noFill/>
                    </a:lnB>
                    <a:solidFill>
                      <a:srgbClr val="F8CBAD"/>
                    </a:solidFill>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451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647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543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501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498</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dirty="0">
                          <a:solidFill>
                            <a:srgbClr val="000000"/>
                          </a:solidFill>
                          <a:effectLst/>
                          <a:latin typeface="Arial" panose="020B0604020202020204" pitchFamily="34" charset="0"/>
                        </a:rPr>
                        <a:t>513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719858073"/>
                  </a:ext>
                </a:extLst>
              </a:tr>
            </a:tbl>
          </a:graphicData>
        </a:graphic>
      </p:graphicFrame>
    </p:spTree>
    <p:extLst>
      <p:ext uri="{BB962C8B-B14F-4D97-AF65-F5344CB8AC3E}">
        <p14:creationId xmlns:p14="http://schemas.microsoft.com/office/powerpoint/2010/main" val="11636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DEBT Management and plan of finance</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349022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7630"/>
            <a:ext cx="7772400" cy="449118"/>
          </a:xfrm>
        </p:spPr>
        <p:txBody>
          <a:bodyPr anchor="t"/>
          <a:lstStyle/>
          <a:p>
            <a:r>
              <a:rPr lang="en-US" sz="2400" dirty="0">
                <a:solidFill>
                  <a:srgbClr val="0066CC"/>
                </a:solidFill>
                <a:cs typeface="+mn-cs"/>
              </a:rPr>
              <a:t>Transaction Overview</a:t>
            </a:r>
          </a:p>
        </p:txBody>
      </p:sp>
      <p:sp>
        <p:nvSpPr>
          <p:cNvPr id="19" name="Slide Number Placeholder 18"/>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a:t>
            </a:fld>
            <a:endParaRPr lang="en-US" dirty="0">
              <a:solidFill>
                <a:srgbClr val="FFFFFF"/>
              </a:solidFill>
            </a:endParaRPr>
          </a:p>
        </p:txBody>
      </p:sp>
      <p:graphicFrame>
        <p:nvGraphicFramePr>
          <p:cNvPr id="5" name="Group 140"/>
          <p:cNvGraphicFramePr>
            <a:graphicFrameLocks noGrp="1"/>
          </p:cNvGraphicFramePr>
          <p:nvPr>
            <p:extLst>
              <p:ext uri="{D42A27DB-BD31-4B8C-83A1-F6EECF244321}">
                <p14:modId xmlns:p14="http://schemas.microsoft.com/office/powerpoint/2010/main" val="1736086791"/>
              </p:ext>
            </p:extLst>
          </p:nvPr>
        </p:nvGraphicFramePr>
        <p:xfrm>
          <a:off x="457200" y="1379108"/>
          <a:ext cx="8229599" cy="4331789"/>
        </p:xfrm>
        <a:graphic>
          <a:graphicData uri="http://schemas.openxmlformats.org/drawingml/2006/table">
            <a:tbl>
              <a:tblPr/>
              <a:tblGrid>
                <a:gridCol w="1944899">
                  <a:extLst>
                    <a:ext uri="{9D8B030D-6E8A-4147-A177-3AD203B41FA5}">
                      <a16:colId xmlns:a16="http://schemas.microsoft.com/office/drawing/2014/main" val="20000"/>
                    </a:ext>
                  </a:extLst>
                </a:gridCol>
                <a:gridCol w="3142350">
                  <a:extLst>
                    <a:ext uri="{9D8B030D-6E8A-4147-A177-3AD203B41FA5}">
                      <a16:colId xmlns:a16="http://schemas.microsoft.com/office/drawing/2014/main" val="20004"/>
                    </a:ext>
                  </a:extLst>
                </a:gridCol>
                <a:gridCol w="3142350">
                  <a:extLst>
                    <a:ext uri="{9D8B030D-6E8A-4147-A177-3AD203B41FA5}">
                      <a16:colId xmlns:a16="http://schemas.microsoft.com/office/drawing/2014/main" val="2162341515"/>
                    </a:ext>
                  </a:extLst>
                </a:gridCol>
              </a:tblGrid>
              <a:tr h="522792">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endParaRPr kumimoji="0" lang="en-US" sz="1100" b="1" i="0" u="none" strike="noStrike" cap="none" normalizeH="0" baseline="0" dirty="0">
                        <a:ln>
                          <a:noFill/>
                        </a:ln>
                        <a:solidFill>
                          <a:schemeClr val="bg1"/>
                        </a:solidFill>
                        <a:effectLst/>
                        <a:latin typeface="Arial" pitchFamily="34" charset="0"/>
                        <a:cs typeface="Arial" pitchFamily="34" charset="0"/>
                      </a:endParaRP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Utilities System Revenue Bonds</a:t>
                      </a:r>
                    </a:p>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2021 Series A</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Utilities System Forward Delivery </a:t>
                      </a:r>
                      <a:r>
                        <a:rPr kumimoji="0" lang="en-US" sz="1100" b="1" i="0" u="none" strike="noStrike" cap="none" normalizeH="0" baseline="0">
                          <a:ln>
                            <a:noFill/>
                          </a:ln>
                          <a:solidFill>
                            <a:schemeClr val="bg1"/>
                          </a:solidFill>
                          <a:effectLst/>
                          <a:latin typeface="Arial" pitchFamily="34" charset="0"/>
                          <a:cs typeface="Arial" pitchFamily="34" charset="0"/>
                        </a:rPr>
                        <a:t>Direct Purchase </a:t>
                      </a:r>
                      <a:r>
                        <a:rPr kumimoji="0" lang="en-US" sz="1100" b="1" i="0" u="none" strike="noStrike" cap="none" normalizeH="0" baseline="0" dirty="0">
                          <a:ln>
                            <a:noFill/>
                          </a:ln>
                          <a:solidFill>
                            <a:schemeClr val="bg1"/>
                          </a:solidFill>
                          <a:effectLst/>
                          <a:latin typeface="Arial" pitchFamily="34" charset="0"/>
                          <a:cs typeface="Arial" pitchFamily="34" charset="0"/>
                        </a:rPr>
                        <a:t>Bonds, 2022 Series 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extLst>
                  <a:ext uri="{0D108BD9-81ED-4DB2-BD59-A6C34878D82A}">
                    <a16:rowId xmlns:a16="http://schemas.microsoft.com/office/drawing/2014/main" val="10000"/>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Par*</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$101.525 million</a:t>
                      </a:r>
                      <a:endParaRPr kumimoji="0" lang="en-US" sz="1100" b="0" i="0" u="none" strike="noStrike" cap="none" normalizeH="0" baseline="30000" dirty="0">
                        <a:ln>
                          <a:noFill/>
                        </a:ln>
                        <a:solidFill>
                          <a:srgbClr val="000000"/>
                        </a:solidFill>
                        <a:effectLst/>
                        <a:latin typeface="Arial" pitchFamily="34" charset="0"/>
                        <a:cs typeface="Arial" pitchFamily="34" charset="0"/>
                      </a:endParaRP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$66.075 million</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Lien</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228600" marR="0" lvl="0" indent="-227013" algn="ctr" defTabSz="1019175" rtl="0" eaLnBrk="1" fontAlgn="base" latinLnBrk="0" hangingPunct="1">
                        <a:lnSpc>
                          <a:spcPct val="100000"/>
                        </a:lnSpc>
                        <a:spcBef>
                          <a:spcPts val="600"/>
                        </a:spcBef>
                        <a:spcAft>
                          <a:spcPct val="0"/>
                        </a:spcAft>
                        <a:buClr>
                          <a:srgbClr val="275937"/>
                        </a:buClr>
                        <a:buSzPct val="95000"/>
                        <a:buFont typeface="Wingdings" pitchFamily="2" charset="2"/>
                        <a:buNone/>
                        <a:tabLst/>
                        <a:defRPr/>
                      </a:pPr>
                      <a:r>
                        <a:rPr kumimoji="0" lang="en-GB" sz="1100" b="0" i="0" u="none" strike="noStrike" cap="none" normalizeH="0" baseline="0" dirty="0">
                          <a:ln>
                            <a:noFill/>
                          </a:ln>
                          <a:solidFill>
                            <a:srgbClr val="000000"/>
                          </a:solidFill>
                          <a:effectLst/>
                          <a:latin typeface="Arial" pitchFamily="34" charset="0"/>
                          <a:cs typeface="Arial" pitchFamily="34" charset="0"/>
                        </a:rPr>
                        <a:t>Senior</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228600" marR="0" lvl="0" indent="-227013" algn="ctr" defTabSz="1019175" rtl="0" eaLnBrk="1" fontAlgn="base" latinLnBrk="0" hangingPunct="1">
                        <a:lnSpc>
                          <a:spcPct val="100000"/>
                        </a:lnSpc>
                        <a:spcBef>
                          <a:spcPts val="600"/>
                        </a:spcBef>
                        <a:spcAft>
                          <a:spcPct val="0"/>
                        </a:spcAft>
                        <a:buClr>
                          <a:srgbClr val="275937"/>
                        </a:buClr>
                        <a:buSzPct val="95000"/>
                        <a:buFont typeface="Wingdings" pitchFamily="2" charset="2"/>
                        <a:buNone/>
                        <a:tabLst/>
                        <a:defRPr/>
                      </a:pPr>
                      <a:r>
                        <a:rPr kumimoji="0" lang="en-GB" sz="1100" b="0" i="0" u="none" strike="noStrike" cap="none" normalizeH="0" baseline="0" dirty="0">
                          <a:ln>
                            <a:noFill/>
                          </a:ln>
                          <a:solidFill>
                            <a:srgbClr val="000000"/>
                          </a:solidFill>
                          <a:effectLst/>
                          <a:latin typeface="Arial" pitchFamily="34" charset="0"/>
                          <a:cs typeface="Arial" pitchFamily="34" charset="0"/>
                        </a:rPr>
                        <a:t>Senior</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237">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Tax Status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1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Tax-exempt</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1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Tax-exempt</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809">
                <a:tc>
                  <a:txBody>
                    <a:bodyPr/>
                    <a:lstStyle/>
                    <a:p>
                      <a:pPr marL="58738" marR="0" lvl="0" indent="0" algn="l" defTabSz="1019175" rtl="0" eaLnBrk="1" fontAlgn="base" latinLnBrk="0" hangingPunct="1">
                        <a:lnSpc>
                          <a:spcPct val="100000"/>
                        </a:lnSpc>
                        <a:spcBef>
                          <a:spcPts val="1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Expected Amortization*</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2024 – 2031; 2042-2051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2023 – 2028</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3908">
                <a:tc>
                  <a:txBody>
                    <a:bodyPr/>
                    <a:lstStyle/>
                    <a:p>
                      <a:pPr marL="58738" marR="0" lvl="0" indent="0" algn="l"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Interest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Fixed Rate</a:t>
                      </a:r>
                    </a:p>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First Interest Payment on October 1,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Direct Purchase</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7108">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Purpose</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71450" indent="-171450">
                        <a:buFont typeface="Arial" panose="020B0604020202020204" pitchFamily="34" charset="0"/>
                        <a:buChar char="•"/>
                      </a:pPr>
                      <a:r>
                        <a:rPr kumimoji="0" lang="en-US" sz="1100" b="0" i="0" u="none" strike="noStrike" kern="1200" cap="none" normalizeH="0" baseline="0" dirty="0">
                          <a:ln>
                            <a:noFill/>
                          </a:ln>
                          <a:solidFill>
                            <a:srgbClr val="000000"/>
                          </a:solidFill>
                          <a:effectLst/>
                          <a:latin typeface="Arial" pitchFamily="34" charset="0"/>
                          <a:ea typeface="+mn-ea"/>
                          <a:cs typeface="Arial" pitchFamily="34" charset="0"/>
                        </a:rPr>
                        <a:t>Paying the costs of the acquisition, construction and equipping of certain capital improvements to the System</a:t>
                      </a:r>
                    </a:p>
                    <a:p>
                      <a:pPr marL="171450" indent="-171450">
                        <a:buFont typeface="Arial" panose="020B0604020202020204" pitchFamily="34" charset="0"/>
                        <a:buChar char="•"/>
                      </a:pPr>
                      <a:r>
                        <a:rPr kumimoji="0" lang="en-US" sz="1100" b="0" i="0" u="none" strike="noStrike" kern="1200" cap="none" normalizeH="0" baseline="0" dirty="0">
                          <a:ln>
                            <a:noFill/>
                          </a:ln>
                          <a:solidFill>
                            <a:srgbClr val="000000"/>
                          </a:solidFill>
                          <a:effectLst/>
                          <a:latin typeface="Arial" pitchFamily="34" charset="0"/>
                          <a:ea typeface="+mn-ea"/>
                          <a:cs typeface="Arial" pitchFamily="34" charset="0"/>
                        </a:rPr>
                        <a:t>Paying the costs related to the issuance of the 2021 Series A Bonds</a:t>
                      </a:r>
                      <a:endParaRPr lang="en-US" sz="1100" b="0" i="0" u="none" strike="noStrike" kern="1200" baseline="0" dirty="0">
                        <a:solidFill>
                          <a:schemeClr val="tx1"/>
                        </a:solidFill>
                        <a:latin typeface="+mn-lt"/>
                        <a:ea typeface="+mn-ea"/>
                        <a:cs typeface="+mn-cs"/>
                      </a:endParaRPr>
                    </a:p>
                  </a:txBody>
                  <a:tcPr marR="18288" marT="91440" marB="91440"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Forward current refunding of 2012 Series A Bonds</a:t>
                      </a:r>
                    </a:p>
                  </a:txBody>
                  <a:tcPr marR="18288" marT="91440" marB="91440"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Co-Senior Managers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Barclays, </a:t>
                      </a:r>
                      <a:r>
                        <a:rPr kumimoji="0" lang="en-US" sz="1100" b="0" i="0" u="none" strike="noStrike" cap="none" normalizeH="0" baseline="0" dirty="0" err="1">
                          <a:ln>
                            <a:noFill/>
                          </a:ln>
                          <a:solidFill>
                            <a:srgbClr val="000000"/>
                          </a:solidFill>
                          <a:effectLst/>
                          <a:latin typeface="Arial" pitchFamily="34" charset="0"/>
                          <a:cs typeface="Arial" pitchFamily="34" charset="0"/>
                        </a:rPr>
                        <a:t>BofA</a:t>
                      </a:r>
                      <a:r>
                        <a:rPr kumimoji="0" lang="en-US" sz="1100" b="0" i="0" u="none" strike="noStrike" cap="none" normalizeH="0" baseline="0" dirty="0">
                          <a:ln>
                            <a:noFill/>
                          </a:ln>
                          <a:solidFill>
                            <a:srgbClr val="000000"/>
                          </a:solidFill>
                          <a:effectLst/>
                          <a:latin typeface="Arial" pitchFamily="34" charset="0"/>
                          <a:cs typeface="Arial" pitchFamily="34" charset="0"/>
                        </a:rPr>
                        <a:t> Securities</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TBD</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Co-Managers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Citi, Goldman Sachs, Wells Fargo Securities</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N/A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kern="1200" cap="none" normalizeH="0" baseline="0" dirty="0">
                          <a:ln>
                            <a:noFill/>
                          </a:ln>
                          <a:solidFill>
                            <a:schemeClr val="bg1"/>
                          </a:solidFill>
                          <a:effectLst/>
                          <a:latin typeface="Arial" pitchFamily="34" charset="0"/>
                          <a:ea typeface="+mn-ea"/>
                          <a:cs typeface="Arial" pitchFamily="34" charset="0"/>
                        </a:rPr>
                        <a:t>Selling Group</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TD Securities, JP Morgan</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N/A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5047224"/>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Pricing</a:t>
                      </a:r>
                      <a:r>
                        <a:rPr kumimoji="0" lang="en-US" sz="1100" b="1" i="0" u="none" strike="noStrike" cap="none" normalizeH="0" baseline="30000" dirty="0">
                          <a:ln>
                            <a:noFill/>
                          </a:ln>
                          <a:solidFill>
                            <a:schemeClr val="bg1"/>
                          </a:solidFill>
                          <a:effectLst/>
                          <a:latin typeface="Arial" pitchFamily="34" charset="0"/>
                          <a:cs typeface="Arial" pitchFamily="34" charset="0"/>
                        </a:rPr>
                        <a: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Tuesday, July 20,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Tuesday, July 20, 2021</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Closing</a:t>
                      </a:r>
                      <a:r>
                        <a:rPr kumimoji="0" lang="en-US" sz="1100" b="1" i="0" u="none" strike="noStrike" cap="none" normalizeH="0" baseline="30000" dirty="0">
                          <a:ln>
                            <a:noFill/>
                          </a:ln>
                          <a:solidFill>
                            <a:schemeClr val="bg1"/>
                          </a:solidFill>
                          <a:effectLst/>
                          <a:latin typeface="Arial" pitchFamily="34" charset="0"/>
                          <a:cs typeface="Arial" pitchFamily="34" charset="0"/>
                        </a:rPr>
                        <a: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Wednesday, August 11,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Wednesday, August 3, 2022</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 name="TextBox 5"/>
          <p:cNvSpPr txBox="1"/>
          <p:nvPr/>
        </p:nvSpPr>
        <p:spPr>
          <a:xfrm>
            <a:off x="457200" y="6018068"/>
            <a:ext cx="3813464" cy="230832"/>
          </a:xfrm>
          <a:prstGeom prst="rect">
            <a:avLst/>
          </a:prstGeom>
          <a:noFill/>
        </p:spPr>
        <p:txBody>
          <a:bodyPr wrap="square" rtlCol="0">
            <a:spAutoFit/>
          </a:bodyPr>
          <a:lstStyle/>
          <a:p>
            <a:r>
              <a:rPr lang="en-US" sz="900" dirty="0"/>
              <a:t>*Preliminary subject to change</a:t>
            </a:r>
          </a:p>
        </p:txBody>
      </p:sp>
    </p:spTree>
    <p:extLst>
      <p:ext uri="{BB962C8B-B14F-4D97-AF65-F5344CB8AC3E}">
        <p14:creationId xmlns:p14="http://schemas.microsoft.com/office/powerpoint/2010/main" val="15717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30</a:t>
            </a:fld>
            <a:endParaRPr lang="en-US" dirty="0">
              <a:solidFill>
                <a:srgbClr val="FFFFFF"/>
              </a:solidFill>
            </a:endParaRPr>
          </a:p>
        </p:txBody>
      </p:sp>
      <p:sp>
        <p:nvSpPr>
          <p:cNvPr id="5" name="Rectangle 2"/>
          <p:cNvSpPr>
            <a:spLocks noGrp="1" noChangeArrowheads="1"/>
          </p:cNvSpPr>
          <p:nvPr>
            <p:ph type="title" idx="4294967295"/>
          </p:nvPr>
        </p:nvSpPr>
        <p:spPr>
          <a:xfrm>
            <a:off x="304800" y="531207"/>
            <a:ext cx="8575295" cy="448056"/>
          </a:xfrm>
        </p:spPr>
        <p:txBody>
          <a:bodyPr/>
          <a:lstStyle/>
          <a:p>
            <a:r>
              <a:rPr lang="en-US" sz="2400" dirty="0">
                <a:solidFill>
                  <a:srgbClr val="0066CC"/>
                </a:solidFill>
                <a:cs typeface="+mn-cs"/>
              </a:rPr>
              <a:t>Future Capital Plans and Funding Sources</a:t>
            </a:r>
          </a:p>
        </p:txBody>
      </p:sp>
      <p:graphicFrame>
        <p:nvGraphicFramePr>
          <p:cNvPr id="7" name="Table 6"/>
          <p:cNvGraphicFramePr>
            <a:graphicFrameLocks noGrp="1"/>
          </p:cNvGraphicFramePr>
          <p:nvPr>
            <p:extLst>
              <p:ext uri="{D42A27DB-BD31-4B8C-83A1-F6EECF244321}">
                <p14:modId xmlns:p14="http://schemas.microsoft.com/office/powerpoint/2010/main" val="61531663"/>
              </p:ext>
            </p:extLst>
          </p:nvPr>
        </p:nvGraphicFramePr>
        <p:xfrm>
          <a:off x="457202" y="1392384"/>
          <a:ext cx="8229597" cy="3459231"/>
        </p:xfrm>
        <a:graphic>
          <a:graphicData uri="http://schemas.openxmlformats.org/drawingml/2006/table">
            <a:tbl>
              <a:tblPr/>
              <a:tblGrid>
                <a:gridCol w="1758340">
                  <a:extLst>
                    <a:ext uri="{9D8B030D-6E8A-4147-A177-3AD203B41FA5}">
                      <a16:colId xmlns:a16="http://schemas.microsoft.com/office/drawing/2014/main" val="20000"/>
                    </a:ext>
                  </a:extLst>
                </a:gridCol>
                <a:gridCol w="1066532">
                  <a:extLst>
                    <a:ext uri="{9D8B030D-6E8A-4147-A177-3AD203B41FA5}">
                      <a16:colId xmlns:a16="http://schemas.microsoft.com/office/drawing/2014/main" val="20001"/>
                    </a:ext>
                  </a:extLst>
                </a:gridCol>
                <a:gridCol w="1066532">
                  <a:extLst>
                    <a:ext uri="{9D8B030D-6E8A-4147-A177-3AD203B41FA5}">
                      <a16:colId xmlns:a16="http://schemas.microsoft.com/office/drawing/2014/main" val="20002"/>
                    </a:ext>
                  </a:extLst>
                </a:gridCol>
                <a:gridCol w="1066532">
                  <a:extLst>
                    <a:ext uri="{9D8B030D-6E8A-4147-A177-3AD203B41FA5}">
                      <a16:colId xmlns:a16="http://schemas.microsoft.com/office/drawing/2014/main" val="20003"/>
                    </a:ext>
                  </a:extLst>
                </a:gridCol>
                <a:gridCol w="1066532">
                  <a:extLst>
                    <a:ext uri="{9D8B030D-6E8A-4147-A177-3AD203B41FA5}">
                      <a16:colId xmlns:a16="http://schemas.microsoft.com/office/drawing/2014/main" val="20004"/>
                    </a:ext>
                  </a:extLst>
                </a:gridCol>
                <a:gridCol w="1066532">
                  <a:extLst>
                    <a:ext uri="{9D8B030D-6E8A-4147-A177-3AD203B41FA5}">
                      <a16:colId xmlns:a16="http://schemas.microsoft.com/office/drawing/2014/main" val="20005"/>
                    </a:ext>
                  </a:extLst>
                </a:gridCol>
                <a:gridCol w="1138597">
                  <a:extLst>
                    <a:ext uri="{9D8B030D-6E8A-4147-A177-3AD203B41FA5}">
                      <a16:colId xmlns:a16="http://schemas.microsoft.com/office/drawing/2014/main" val="20006"/>
                    </a:ext>
                  </a:extLst>
                </a:gridCol>
              </a:tblGrid>
              <a:tr h="218820">
                <a:tc gridSpan="7">
                  <a:txBody>
                    <a:bodyPr/>
                    <a:lstStyle/>
                    <a:p>
                      <a:pPr algn="ctr" fontAlgn="b"/>
                      <a:r>
                        <a:rPr lang="en-US" sz="1050" b="1" i="0" u="none" strike="noStrike" dirty="0">
                          <a:solidFill>
                            <a:schemeClr val="bg1"/>
                          </a:solidFill>
                          <a:latin typeface="Arial"/>
                        </a:rPr>
                        <a:t>Summary of Capital Improvement</a:t>
                      </a:r>
                      <a:r>
                        <a:rPr lang="en-US" sz="1050" b="1" i="0" u="none" strike="noStrike" baseline="0" dirty="0">
                          <a:solidFill>
                            <a:schemeClr val="bg1"/>
                          </a:solidFill>
                          <a:latin typeface="Arial"/>
                        </a:rPr>
                        <a:t> Program – Sources and Uses</a:t>
                      </a:r>
                      <a:endParaRPr lang="en-US" sz="1050" b="1" i="0" u="none" strike="noStrike" dirty="0">
                        <a:solidFill>
                          <a:schemeClr val="bg1"/>
                        </a:solidFill>
                        <a:latin typeface="Arial"/>
                      </a:endParaRPr>
                    </a:p>
                  </a:txBody>
                  <a:tcPr marL="8007" marR="8007" marT="8007" marB="0" anchor="ctr">
                    <a:lnL>
                      <a:noFill/>
                    </a:lnL>
                    <a:lnR>
                      <a:noFill/>
                    </a:lnR>
                    <a:lnT>
                      <a:noFill/>
                    </a:lnT>
                    <a:lnB>
                      <a:noFill/>
                    </a:lnB>
                    <a:solidFill>
                      <a:srgbClr val="004B9E"/>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34469">
                <a:tc>
                  <a:txBody>
                    <a:bodyPr/>
                    <a:lstStyle/>
                    <a:p>
                      <a:pPr algn="r" fontAlgn="b"/>
                      <a:r>
                        <a:rPr lang="en-US" sz="1050" b="0" i="0" u="none" strike="noStrike" dirty="0">
                          <a:solidFill>
                            <a:schemeClr val="bg1"/>
                          </a:solidFill>
                          <a:latin typeface="Arial"/>
                        </a:rPr>
                        <a:t> </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2021</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2022</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2023</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2024</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2025</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Total</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256032">
                <a:tc>
                  <a:txBody>
                    <a:bodyPr/>
                    <a:lstStyle/>
                    <a:p>
                      <a:pPr algn="r" fontAlgn="b"/>
                      <a:r>
                        <a:rPr lang="en-US" sz="1050" b="1" i="0" u="none" strike="noStrike" dirty="0">
                          <a:solidFill>
                            <a:srgbClr val="000000"/>
                          </a:solidFill>
                          <a:latin typeface="Arial"/>
                        </a:rPr>
                        <a:t>Use of Funds:</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6032">
                <a:tc>
                  <a:txBody>
                    <a:bodyPr/>
                    <a:lstStyle/>
                    <a:p>
                      <a:pPr algn="r" fontAlgn="b"/>
                      <a:r>
                        <a:rPr lang="en-US" sz="1050" b="1" i="0" u="none" strike="noStrike" dirty="0">
                          <a:solidFill>
                            <a:srgbClr val="000000"/>
                          </a:solidFill>
                          <a:latin typeface="Arial"/>
                        </a:rPr>
                        <a:t>Construction Projects:</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6032">
                <a:tc>
                  <a:txBody>
                    <a:bodyPr/>
                    <a:lstStyle/>
                    <a:p>
                      <a:pPr algn="r" rtl="0" fontAlgn="b"/>
                      <a:r>
                        <a:rPr lang="en-US" sz="1050" b="0" i="0" u="none" strike="noStrike" dirty="0">
                          <a:solidFill>
                            <a:srgbClr val="000000"/>
                          </a:solidFill>
                          <a:effectLst/>
                          <a:latin typeface="Arial" panose="020B0604020202020204" pitchFamily="34" charset="0"/>
                        </a:rPr>
                        <a:t>Electric</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38,302,466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59,384,613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43,713,757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29,796,717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32,393,436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203,590,989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6032">
                <a:tc>
                  <a:txBody>
                    <a:bodyPr/>
                    <a:lstStyle/>
                    <a:p>
                      <a:pPr algn="r" rtl="0" fontAlgn="b"/>
                      <a:r>
                        <a:rPr lang="en-US" sz="1050" b="0" i="0" u="none" strike="noStrike" dirty="0">
                          <a:solidFill>
                            <a:srgbClr val="000000"/>
                          </a:solidFill>
                          <a:effectLst/>
                          <a:latin typeface="Arial" panose="020B0604020202020204" pitchFamily="34" charset="0"/>
                        </a:rPr>
                        <a:t>Gas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10,239,566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4,490,414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3,195,132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3,146,139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3,502,900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24,574,151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6032">
                <a:tc>
                  <a:txBody>
                    <a:bodyPr/>
                    <a:lstStyle/>
                    <a:p>
                      <a:pPr algn="r" rtl="0" fontAlgn="b"/>
                      <a:r>
                        <a:rPr lang="en-US" sz="1050" b="0" i="0" u="none" strike="noStrike" dirty="0">
                          <a:solidFill>
                            <a:srgbClr val="000000"/>
                          </a:solidFill>
                          <a:effectLst/>
                          <a:latin typeface="Arial" panose="020B0604020202020204" pitchFamily="34" charset="0"/>
                        </a:rPr>
                        <a:t>Water</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19,936,447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12,127,680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10,922,117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11,852,500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11,777,500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66,616,244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6032">
                <a:tc>
                  <a:txBody>
                    <a:bodyPr/>
                    <a:lstStyle/>
                    <a:p>
                      <a:pPr algn="r" rtl="0" fontAlgn="b"/>
                      <a:r>
                        <a:rPr lang="en-US" sz="1050" b="0" i="0" u="none" strike="noStrike" dirty="0">
                          <a:solidFill>
                            <a:srgbClr val="000000"/>
                          </a:solidFill>
                          <a:effectLst/>
                          <a:latin typeface="Arial" panose="020B0604020202020204" pitchFamily="34" charset="0"/>
                        </a:rPr>
                        <a:t>Wastewater</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31,307,711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25,516,492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29,908,552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28,172,000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24,226,000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139,130,755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6032">
                <a:tc>
                  <a:txBody>
                    <a:bodyPr/>
                    <a:lstStyle/>
                    <a:p>
                      <a:pPr algn="r" rtl="0" fontAlgn="b"/>
                      <a:r>
                        <a:rPr lang="en-US" sz="1050" b="0" i="0" u="none" strike="noStrike">
                          <a:solidFill>
                            <a:srgbClr val="000000"/>
                          </a:solidFill>
                          <a:effectLst/>
                          <a:latin typeface="Arial" panose="020B0604020202020204" pitchFamily="34" charset="0"/>
                        </a:rPr>
                        <a:t>GRUCom</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1,563,810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1,180,801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1,110,442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2,032,644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3,100,164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8,987,861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6032">
                <a:tc>
                  <a:txBody>
                    <a:bodyPr/>
                    <a:lstStyle/>
                    <a:p>
                      <a:pPr algn="r" rtl="0" fontAlgn="b"/>
                      <a:r>
                        <a:rPr lang="en-US" sz="1050" b="1" i="0" u="none" strike="noStrike" dirty="0">
                          <a:solidFill>
                            <a:srgbClr val="000000"/>
                          </a:solidFill>
                          <a:effectLst/>
                          <a:latin typeface="Arial" panose="020B0604020202020204" pitchFamily="34" charset="0"/>
                        </a:rPr>
                        <a:t>Total Construction</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101,350,000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102,700,000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88,850,000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442,900,000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09"/>
                  </a:ext>
                </a:extLst>
              </a:tr>
              <a:tr h="256032">
                <a:tc>
                  <a:txBody>
                    <a:bodyPr/>
                    <a:lstStyle/>
                    <a:p>
                      <a:pPr algn="r" rtl="0" fontAlgn="b"/>
                      <a:r>
                        <a:rPr lang="en-US" sz="1050" b="1" i="0" u="none" strike="noStrike" dirty="0">
                          <a:solidFill>
                            <a:srgbClr val="000000"/>
                          </a:solidFill>
                          <a:effectLst/>
                          <a:latin typeface="Arial" panose="020B0604020202020204" pitchFamily="34" charset="0"/>
                        </a:rPr>
                        <a:t>Sources of Funds: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56032">
                <a:tc>
                  <a:txBody>
                    <a:bodyPr/>
                    <a:lstStyle/>
                    <a:p>
                      <a:pPr algn="r" rtl="0" fontAlgn="b"/>
                      <a:r>
                        <a:rPr lang="en-US" sz="1050" b="0" i="0" u="none" strike="noStrike" dirty="0">
                          <a:solidFill>
                            <a:srgbClr val="000000"/>
                          </a:solidFill>
                          <a:effectLst/>
                          <a:latin typeface="Arial" panose="020B0604020202020204" pitchFamily="34" charset="0"/>
                        </a:rPr>
                        <a:t>Bond Financing</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193,000,000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56032">
                <a:tc>
                  <a:txBody>
                    <a:bodyPr/>
                    <a:lstStyle/>
                    <a:p>
                      <a:pPr algn="r" rtl="0" fontAlgn="b"/>
                      <a:r>
                        <a:rPr lang="en-US" sz="1050" b="0" i="0" u="none" strike="noStrike" dirty="0">
                          <a:solidFill>
                            <a:srgbClr val="000000"/>
                          </a:solidFill>
                          <a:effectLst/>
                          <a:latin typeface="Arial" panose="020B0604020202020204" pitchFamily="34" charset="0"/>
                        </a:rPr>
                        <a:t>Revenues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62,750,000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64,100,000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50,250,000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36,400,000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36,400,000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249,900,000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56032">
                <a:tc>
                  <a:txBody>
                    <a:bodyPr/>
                    <a:lstStyle/>
                    <a:p>
                      <a:pPr algn="r" rtl="0" fontAlgn="b"/>
                      <a:r>
                        <a:rPr lang="en-US" sz="1050" b="1" i="0" u="none" strike="noStrike" dirty="0">
                          <a:solidFill>
                            <a:srgbClr val="000000"/>
                          </a:solidFill>
                          <a:effectLst/>
                          <a:latin typeface="Arial" panose="020B0604020202020204" pitchFamily="34" charset="0"/>
                        </a:rPr>
                        <a:t>Total Sources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101,350,000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102,700,000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88,850,000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dirty="0">
                          <a:solidFill>
                            <a:srgbClr val="000000"/>
                          </a:solidFill>
                          <a:effectLst/>
                          <a:latin typeface="Arial" panose="020B0604020202020204" pitchFamily="34" charset="0"/>
                        </a:rPr>
                        <a:t>442,900,000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5"/>
                  </a:ext>
                </a:extLst>
              </a:tr>
            </a:tbl>
          </a:graphicData>
        </a:graphic>
      </p:graphicFrame>
      <p:grpSp>
        <p:nvGrpSpPr>
          <p:cNvPr id="9" name="Group 8"/>
          <p:cNvGrpSpPr/>
          <p:nvPr/>
        </p:nvGrpSpPr>
        <p:grpSpPr>
          <a:xfrm>
            <a:off x="2986526" y="5566931"/>
            <a:ext cx="3179616" cy="230832"/>
            <a:chOff x="3205601" y="5547881"/>
            <a:chExt cx="3179616" cy="230832"/>
          </a:xfrm>
        </p:grpSpPr>
        <p:sp>
          <p:nvSpPr>
            <p:cNvPr id="6" name="Rectangle 5"/>
            <p:cNvSpPr/>
            <p:nvPr/>
          </p:nvSpPr>
          <p:spPr bwMode="auto">
            <a:xfrm>
              <a:off x="3205601" y="5568663"/>
              <a:ext cx="737755" cy="187037"/>
            </a:xfrm>
            <a:prstGeom prst="rect">
              <a:avLst/>
            </a:prstGeom>
            <a:solidFill>
              <a:srgbClr val="DAEDEF"/>
            </a:solidFill>
            <a:ln w="9525" cap="flat" cmpd="sng" algn="ctr">
              <a:solidFill>
                <a:srgbClr val="D3CEC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8" name="TextBox 7"/>
            <p:cNvSpPr txBox="1"/>
            <p:nvPr/>
          </p:nvSpPr>
          <p:spPr>
            <a:xfrm>
              <a:off x="3953745" y="5547881"/>
              <a:ext cx="2431472" cy="230832"/>
            </a:xfrm>
            <a:prstGeom prst="rect">
              <a:avLst/>
            </a:prstGeom>
            <a:noFill/>
          </p:spPr>
          <p:txBody>
            <a:bodyPr wrap="square" rtlCol="0">
              <a:spAutoFit/>
            </a:bodyPr>
            <a:lstStyle/>
            <a:p>
              <a:r>
                <a:rPr lang="en-US" sz="900" dirty="0"/>
                <a:t>= Funded with 2021 Series A</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r>
              <a:rPr lang="en-US" dirty="0">
                <a:solidFill>
                  <a:srgbClr val="FFFFFF"/>
                </a:solidFill>
              </a:rPr>
              <a:t>31</a:t>
            </a:r>
          </a:p>
        </p:txBody>
      </p:sp>
      <p:sp>
        <p:nvSpPr>
          <p:cNvPr id="9" name="Rectangle 10"/>
          <p:cNvSpPr>
            <a:spLocks noChangeArrowheads="1"/>
          </p:cNvSpPr>
          <p:nvPr/>
        </p:nvSpPr>
        <p:spPr bwMode="auto">
          <a:xfrm>
            <a:off x="457200" y="535012"/>
            <a:ext cx="8229600" cy="738664"/>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Debt Management</a:t>
            </a:r>
          </a:p>
          <a:p>
            <a:pPr algn="ctr"/>
            <a:r>
              <a:rPr lang="en-US" dirty="0">
                <a:solidFill>
                  <a:srgbClr val="0066CC"/>
                </a:solidFill>
                <a:latin typeface="+mj-lt"/>
                <a:ea typeface="+mj-ea"/>
              </a:rPr>
              <a:t>Moving Towards a More Fixed Rate Portfolio</a:t>
            </a:r>
          </a:p>
        </p:txBody>
      </p:sp>
      <p:sp>
        <p:nvSpPr>
          <p:cNvPr id="8" name="Rectangle_5_311218_1114257090"/>
          <p:cNvSpPr>
            <a:spLocks noChangeArrowheads="1"/>
          </p:cNvSpPr>
          <p:nvPr>
            <p:custDataLst>
              <p:tags r:id="rId1"/>
            </p:custDataLst>
          </p:nvPr>
        </p:nvSpPr>
        <p:spPr bwMode="gray">
          <a:xfrm>
            <a:off x="452852" y="2593507"/>
            <a:ext cx="402336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noProof="0" dirty="0">
                <a:solidFill>
                  <a:srgbClr val="FFFFFF"/>
                </a:solidFill>
                <a:latin typeface="Arial"/>
              </a:rPr>
              <a:t>Pre-2021 Series A</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0" name="Rectangle_5_311218_1114257090"/>
          <p:cNvSpPr>
            <a:spLocks noChangeArrowheads="1"/>
          </p:cNvSpPr>
          <p:nvPr>
            <p:custDataLst>
              <p:tags r:id="rId2"/>
            </p:custDataLst>
          </p:nvPr>
        </p:nvSpPr>
        <p:spPr bwMode="gray">
          <a:xfrm>
            <a:off x="4636580" y="2593507"/>
            <a:ext cx="402336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noProof="0" dirty="0">
                <a:solidFill>
                  <a:srgbClr val="FFFFFF"/>
                </a:solidFill>
                <a:latin typeface="Arial"/>
              </a:rPr>
              <a:t>Post-2021 Series A</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4" name="TextBox 13"/>
          <p:cNvSpPr txBox="1"/>
          <p:nvPr/>
        </p:nvSpPr>
        <p:spPr>
          <a:xfrm>
            <a:off x="1687292" y="2798989"/>
            <a:ext cx="1554480" cy="246221"/>
          </a:xfrm>
          <a:prstGeom prst="rect">
            <a:avLst/>
          </a:prstGeom>
          <a:noFill/>
        </p:spPr>
        <p:txBody>
          <a:bodyPr wrap="square" rtlCol="0">
            <a:spAutoFit/>
          </a:bodyPr>
          <a:lstStyle/>
          <a:p>
            <a:pPr algn="ctr"/>
            <a:r>
              <a:rPr lang="en-US" sz="1000" b="1" dirty="0"/>
              <a:t>Total: $1.638 billion</a:t>
            </a:r>
          </a:p>
        </p:txBody>
      </p:sp>
      <p:sp>
        <p:nvSpPr>
          <p:cNvPr id="15" name="TextBox 14"/>
          <p:cNvSpPr txBox="1"/>
          <p:nvPr/>
        </p:nvSpPr>
        <p:spPr>
          <a:xfrm>
            <a:off x="5896802" y="2798989"/>
            <a:ext cx="1554480" cy="246221"/>
          </a:xfrm>
          <a:prstGeom prst="rect">
            <a:avLst/>
          </a:prstGeom>
          <a:noFill/>
        </p:spPr>
        <p:txBody>
          <a:bodyPr wrap="square" rtlCol="0">
            <a:spAutoFit/>
          </a:bodyPr>
          <a:lstStyle/>
          <a:p>
            <a:pPr algn="ctr"/>
            <a:r>
              <a:rPr lang="en-US" sz="1000" b="1" dirty="0"/>
              <a:t>Total: $1.739 billion</a:t>
            </a:r>
          </a:p>
        </p:txBody>
      </p:sp>
      <p:sp>
        <p:nvSpPr>
          <p:cNvPr id="21" name="Content Placeholder 1"/>
          <p:cNvSpPr>
            <a:spLocks noGrp="1"/>
          </p:cNvSpPr>
          <p:nvPr/>
        </p:nvSpPr>
        <p:spPr>
          <a:xfrm>
            <a:off x="457200" y="1406467"/>
            <a:ext cx="8229600" cy="976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4501"/>
              </a:buClr>
              <a:buFont typeface="Arial" pitchFamily="34" charset="0"/>
              <a:buChar char="•"/>
              <a:defRPr lang="en-US"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2400"/>
              </a:spcBef>
              <a:spcAft>
                <a:spcPts val="0"/>
              </a:spcAft>
              <a:buClr>
                <a:srgbClr val="004B9E"/>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rPr>
              <a:t>GRU’s overall debt structure remains rooted in a majority of fixed rate bonds</a:t>
            </a:r>
          </a:p>
          <a:p>
            <a:pPr marL="342900" marR="0" lvl="0" indent="-342900" algn="l" defTabSz="914400" rtl="0" eaLnBrk="1" fontAlgn="auto" latinLnBrk="0" hangingPunct="1">
              <a:lnSpc>
                <a:spcPct val="100000"/>
              </a:lnSpc>
              <a:spcBef>
                <a:spcPts val="1800"/>
              </a:spcBef>
              <a:spcAft>
                <a:spcPts val="0"/>
              </a:spcAft>
              <a:buClr>
                <a:srgbClr val="004B9E"/>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rPr>
              <a:t>Fixed and synthetically fixed </a:t>
            </a:r>
            <a:r>
              <a:rPr lang="en-US" sz="1600" dirty="0">
                <a:solidFill>
                  <a:srgbClr val="000000"/>
                </a:solidFill>
              </a:rPr>
              <a:t>debt</a:t>
            </a:r>
            <a:r>
              <a:rPr kumimoji="0" lang="en-US" sz="1600" b="0" i="0" u="none" strike="noStrike" kern="1200" cap="none" spc="0" normalizeH="0" baseline="0" noProof="0" dirty="0">
                <a:ln>
                  <a:noFill/>
                </a:ln>
                <a:solidFill>
                  <a:srgbClr val="000000"/>
                </a:solidFill>
                <a:effectLst/>
                <a:uLnTx/>
                <a:uFillTx/>
              </a:rPr>
              <a:t> accounts for </a:t>
            </a:r>
            <a:r>
              <a:rPr lang="en-US" sz="1600" dirty="0">
                <a:solidFill>
                  <a:srgbClr val="000000"/>
                </a:solidFill>
              </a:rPr>
              <a:t>90</a:t>
            </a:r>
            <a:r>
              <a:rPr kumimoji="0" lang="en-US" sz="1600" b="0" i="0" u="none" strike="noStrike" kern="1200" cap="none" spc="0" normalizeH="0" baseline="0" noProof="0" dirty="0">
                <a:ln>
                  <a:noFill/>
                </a:ln>
                <a:solidFill>
                  <a:srgbClr val="000000"/>
                </a:solidFill>
                <a:effectLst/>
                <a:uLnTx/>
                <a:uFillTx/>
              </a:rPr>
              <a:t>% of total</a:t>
            </a:r>
            <a:r>
              <a:rPr kumimoji="0" lang="en-US" sz="1600" b="0" i="0" u="none" strike="noStrike" kern="1200" cap="none" spc="0" normalizeH="0" noProof="0" dirty="0">
                <a:ln>
                  <a:noFill/>
                </a:ln>
                <a:solidFill>
                  <a:srgbClr val="000000"/>
                </a:solidFill>
                <a:effectLst/>
                <a:uLnTx/>
                <a:uFillTx/>
              </a:rPr>
              <a:t> pro-forma debt</a:t>
            </a:r>
            <a:endParaRPr kumimoji="0" lang="en-US" sz="1600" b="0" i="0" u="none" strike="noStrike" kern="1200" cap="none" spc="0" normalizeH="0" baseline="0" noProof="0" dirty="0">
              <a:ln>
                <a:noFill/>
              </a:ln>
              <a:solidFill>
                <a:srgbClr val="000000"/>
              </a:solidFill>
              <a:effectLst/>
              <a:uLnTx/>
              <a:uFillTx/>
            </a:endParaRPr>
          </a:p>
        </p:txBody>
      </p:sp>
      <p:graphicFrame>
        <p:nvGraphicFramePr>
          <p:cNvPr id="5" name="Chart 4"/>
          <p:cNvGraphicFramePr/>
          <p:nvPr>
            <p:extLst>
              <p:ext uri="{D42A27DB-BD31-4B8C-83A1-F6EECF244321}">
                <p14:modId xmlns:p14="http://schemas.microsoft.com/office/powerpoint/2010/main" val="931832811"/>
              </p:ext>
            </p:extLst>
          </p:nvPr>
        </p:nvGraphicFramePr>
        <p:xfrm>
          <a:off x="452852" y="3250692"/>
          <a:ext cx="4023360" cy="27641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3016249358"/>
              </p:ext>
            </p:extLst>
          </p:nvPr>
        </p:nvGraphicFramePr>
        <p:xfrm>
          <a:off x="4636580" y="3250692"/>
          <a:ext cx="4023360" cy="27641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8287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32</a:t>
            </a:fld>
            <a:endParaRPr lang="en-US" dirty="0">
              <a:solidFill>
                <a:srgbClr val="FFFFFF"/>
              </a:solidFill>
            </a:endParaRPr>
          </a:p>
        </p:txBody>
      </p:sp>
      <p:sp>
        <p:nvSpPr>
          <p:cNvPr id="8" name="Rectangle 10"/>
          <p:cNvSpPr>
            <a:spLocks noChangeArrowheads="1"/>
          </p:cNvSpPr>
          <p:nvPr/>
        </p:nvSpPr>
        <p:spPr bwMode="auto">
          <a:xfrm>
            <a:off x="457200" y="535012"/>
            <a:ext cx="82296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2021 Series A Transaction</a:t>
            </a:r>
            <a:endParaRPr lang="en-US" dirty="0">
              <a:solidFill>
                <a:srgbClr val="0066CC"/>
              </a:solidFill>
              <a:latin typeface="+mj-lt"/>
              <a:ea typeface="+mj-ea"/>
            </a:endParaRPr>
          </a:p>
        </p:txBody>
      </p:sp>
      <p:sp>
        <p:nvSpPr>
          <p:cNvPr id="12" name="Rectangle 13"/>
          <p:cNvSpPr>
            <a:spLocks noChangeArrowheads="1"/>
          </p:cNvSpPr>
          <p:nvPr>
            <p:custDataLst>
              <p:tags r:id="rId1"/>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66700" indent="-266700">
              <a:lnSpc>
                <a:spcPct val="90000"/>
              </a:lnSpc>
              <a:buClr>
                <a:schemeClr val="tx1"/>
              </a:buClr>
              <a:buFont typeface="Arial" charset="0"/>
              <a:buAutoNum type="arabicPeriod"/>
            </a:pPr>
            <a:r>
              <a:rPr lang="en-US" sz="800" i="1" dirty="0"/>
              <a:t>Preliminary and subject to change</a:t>
            </a:r>
          </a:p>
        </p:txBody>
      </p:sp>
      <p:sp>
        <p:nvSpPr>
          <p:cNvPr id="13" name="Rectangle 12"/>
          <p:cNvSpPr>
            <a:spLocks noChangeArrowheads="1"/>
          </p:cNvSpPr>
          <p:nvPr>
            <p:custDataLst>
              <p:tags r:id="rId2"/>
            </p:custDataLst>
          </p:nvPr>
        </p:nvSpPr>
        <p:spPr bwMode="gray">
          <a:xfrm>
            <a:off x="477838" y="3007336"/>
            <a:ext cx="8189912" cy="223837"/>
          </a:xfrm>
          <a:prstGeom prst="rect">
            <a:avLst/>
          </a:prstGeom>
          <a:solidFill>
            <a:srgbClr val="004B9E"/>
          </a:solidFill>
          <a:ln w="6350" algn="ctr">
            <a:noFill/>
            <a:miter lim="800000"/>
            <a:headEnd/>
            <a:tailEnd/>
          </a:ln>
        </p:spPr>
        <p:txBody>
          <a:bodyPr lIns="0" tIns="18288" rIns="0" bIns="18288" anchor="ctr"/>
          <a:lstStyle/>
          <a:p>
            <a:pPr algn="ctr" defTabSz="762000" eaLnBrk="0" hangingPunct="0"/>
            <a:r>
              <a:rPr lang="en-US" sz="1200" b="1" dirty="0">
                <a:solidFill>
                  <a:srgbClr val="FFFFFF"/>
                </a:solidFill>
              </a:rPr>
              <a:t>Debt Service</a:t>
            </a:r>
            <a:r>
              <a:rPr lang="en-US" sz="1200" b="1" baseline="30000" dirty="0">
                <a:solidFill>
                  <a:srgbClr val="FFFFFF"/>
                </a:solidFill>
              </a:rPr>
              <a:t>1</a:t>
            </a:r>
          </a:p>
        </p:txBody>
      </p:sp>
      <p:sp>
        <p:nvSpPr>
          <p:cNvPr id="14" name="Content Placeholder 2"/>
          <p:cNvSpPr txBox="1">
            <a:spLocks/>
          </p:cNvSpPr>
          <p:nvPr/>
        </p:nvSpPr>
        <p:spPr bwMode="auto">
          <a:xfrm>
            <a:off x="477838" y="1483298"/>
            <a:ext cx="4114800" cy="6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300"/>
              </a:spcBef>
              <a:buClr>
                <a:srgbClr val="004B9E"/>
              </a:buClr>
              <a:buFont typeface="Wingdings" panose="05000000000000000000" pitchFamily="2" charset="2"/>
              <a:buChar char="§"/>
            </a:pPr>
            <a:r>
              <a:rPr lang="en-US" sz="1200" dirty="0"/>
              <a:t>GRU’s 2021 Series A financing will provide funds for </a:t>
            </a:r>
          </a:p>
          <a:p>
            <a:pPr marL="571500" lvl="1" indent="-171450">
              <a:spcBef>
                <a:spcPts val="300"/>
              </a:spcBef>
              <a:buClr>
                <a:srgbClr val="004B9E"/>
              </a:buClr>
              <a:buFont typeface="Wingdings" panose="05000000000000000000" pitchFamily="2" charset="2"/>
              <a:buChar char="§"/>
            </a:pPr>
            <a:r>
              <a:rPr lang="en-US" sz="1200" dirty="0"/>
              <a:t>paying the costs of the acquisition, construction and equipping of certain capital improvements to the System</a:t>
            </a:r>
          </a:p>
          <a:p>
            <a:pPr marL="571500" lvl="1" indent="-171450">
              <a:spcBef>
                <a:spcPts val="300"/>
              </a:spcBef>
              <a:buClr>
                <a:srgbClr val="004B9E"/>
              </a:buClr>
              <a:buFont typeface="Wingdings" panose="05000000000000000000" pitchFamily="2" charset="2"/>
              <a:buChar char="§"/>
            </a:pPr>
            <a:r>
              <a:rPr lang="en-US" sz="1200" dirty="0"/>
              <a:t>paying the costs of issuance related to the transaction</a:t>
            </a:r>
          </a:p>
          <a:p>
            <a:pPr marL="171450" indent="-171450">
              <a:spcBef>
                <a:spcPts val="300"/>
              </a:spcBef>
              <a:buClr>
                <a:srgbClr val="004B9E"/>
              </a:buClr>
              <a:buFont typeface="Wingdings" panose="05000000000000000000" pitchFamily="2" charset="2"/>
              <a:buChar char="§"/>
            </a:pPr>
            <a:r>
              <a:rPr lang="en-US" sz="1200" dirty="0"/>
              <a:t>Ratings are expected by July 9, 2021</a:t>
            </a:r>
          </a:p>
        </p:txBody>
      </p:sp>
      <p:sp>
        <p:nvSpPr>
          <p:cNvPr id="17" name="Marcador de texto 9"/>
          <p:cNvSpPr txBox="1">
            <a:spLocks/>
          </p:cNvSpPr>
          <p:nvPr/>
        </p:nvSpPr>
        <p:spPr>
          <a:xfrm>
            <a:off x="4552950" y="1159620"/>
            <a:ext cx="4114800" cy="323678"/>
          </a:xfrm>
          <a:prstGeom prst="rect">
            <a:avLst/>
          </a:prstGeom>
        </p:spPr>
        <p:txBody>
          <a:bodyPr vert="horz" wrap="square" lIns="0" tIns="0" rIns="0" bIns="0" rtlCol="0" anchor="t" anchorCtr="0">
            <a:spAutoFit/>
          </a:bodyPr>
          <a:lstStyle>
            <a:lvl1pPr marL="0" indent="0" algn="l" defTabSz="609541" rtl="0" eaLnBrk="1" latinLnBrk="0" hangingPunct="1">
              <a:spcBef>
                <a:spcPct val="20000"/>
              </a:spcBef>
              <a:buClr>
                <a:schemeClr val="accent1"/>
              </a:buClr>
              <a:buFont typeface="Arial"/>
              <a:buNone/>
              <a:defRPr sz="3733" kern="1200">
                <a:solidFill>
                  <a:schemeClr val="accent5"/>
                </a:solidFill>
                <a:latin typeface="Helvetica" charset="0"/>
                <a:ea typeface="Helvetica" charset="0"/>
                <a:cs typeface="Helvetica" charset="0"/>
              </a:defRPr>
            </a:lvl1pPr>
            <a:lvl2pPr marL="609538" indent="0" algn="l" defTabSz="609541" rtl="0" eaLnBrk="1" latinLnBrk="0" hangingPunct="1">
              <a:spcBef>
                <a:spcPct val="20000"/>
              </a:spcBef>
              <a:buClr>
                <a:schemeClr val="accent1"/>
              </a:buClr>
              <a:buFont typeface="Arial"/>
              <a:buNone/>
              <a:defRPr sz="3200" kern="1200">
                <a:solidFill>
                  <a:schemeClr val="accent5"/>
                </a:solidFill>
                <a:latin typeface="Helvetica" charset="0"/>
                <a:ea typeface="Helvetica" charset="0"/>
                <a:cs typeface="Helvetica" charset="0"/>
              </a:defRPr>
            </a:lvl2pPr>
            <a:lvl3pPr marL="1219076" indent="0" algn="l" defTabSz="609541" rtl="0" eaLnBrk="1" latinLnBrk="0" hangingPunct="1">
              <a:spcBef>
                <a:spcPct val="20000"/>
              </a:spcBef>
              <a:buClr>
                <a:schemeClr val="accent1"/>
              </a:buClr>
              <a:buFont typeface="Arial"/>
              <a:buNone/>
              <a:defRPr sz="1867" kern="1200">
                <a:solidFill>
                  <a:schemeClr val="accent5"/>
                </a:solidFill>
                <a:latin typeface="Helvetica" charset="0"/>
                <a:ea typeface="Helvetica" charset="0"/>
                <a:cs typeface="Helvetica" charset="0"/>
              </a:defRPr>
            </a:lvl3pPr>
            <a:lvl4pPr marL="1828616" indent="0" algn="l" defTabSz="609541" rtl="0" eaLnBrk="1" latinLnBrk="0" hangingPunct="1">
              <a:spcBef>
                <a:spcPct val="20000"/>
              </a:spcBef>
              <a:buClr>
                <a:schemeClr val="accent1"/>
              </a:buClr>
              <a:buFont typeface="Arial"/>
              <a:buNone/>
              <a:defRPr sz="1600" kern="1200">
                <a:solidFill>
                  <a:schemeClr val="accent5"/>
                </a:solidFill>
                <a:latin typeface="Helvetica" charset="0"/>
                <a:ea typeface="Helvetica" charset="0"/>
                <a:cs typeface="Helvetica" charset="0"/>
              </a:defRPr>
            </a:lvl4pPr>
            <a:lvl5pPr marL="2438156" indent="0" algn="l" defTabSz="609541" rtl="0" eaLnBrk="1" latinLnBrk="0" hangingPunct="1">
              <a:spcBef>
                <a:spcPct val="20000"/>
              </a:spcBef>
              <a:buClr>
                <a:schemeClr val="accent1"/>
              </a:buClr>
              <a:buFont typeface="Arial"/>
              <a:buNone/>
              <a:defRPr sz="1333" kern="1200">
                <a:solidFill>
                  <a:schemeClr val="accent5"/>
                </a:solidFill>
                <a:latin typeface="Helvetica" charset="0"/>
                <a:ea typeface="Helvetica" charset="0"/>
                <a:cs typeface="Helvetica" charset="0"/>
              </a:defRPr>
            </a:lvl5pPr>
            <a:lvl6pPr marL="3352466" indent="-304771" algn="l" defTabSz="609541" rtl="0" eaLnBrk="1" latinLnBrk="0" hangingPunct="1">
              <a:spcBef>
                <a:spcPct val="20000"/>
              </a:spcBef>
              <a:buFont typeface="Arial"/>
              <a:buChar char="•"/>
              <a:defRPr sz="2667" kern="1200">
                <a:solidFill>
                  <a:schemeClr val="tx1"/>
                </a:solidFill>
                <a:latin typeface="+mn-lt"/>
                <a:ea typeface="+mn-ea"/>
                <a:cs typeface="+mn-cs"/>
              </a:defRPr>
            </a:lvl6pPr>
            <a:lvl7pPr marL="3962005" indent="-304771" algn="l" defTabSz="609541" rtl="0" eaLnBrk="1" latinLnBrk="0" hangingPunct="1">
              <a:spcBef>
                <a:spcPct val="20000"/>
              </a:spcBef>
              <a:buFont typeface="Arial"/>
              <a:buChar char="•"/>
              <a:defRPr sz="2667" kern="1200">
                <a:solidFill>
                  <a:schemeClr val="tx1"/>
                </a:solidFill>
                <a:latin typeface="+mn-lt"/>
                <a:ea typeface="+mn-ea"/>
                <a:cs typeface="+mn-cs"/>
              </a:defRPr>
            </a:lvl7pPr>
            <a:lvl8pPr marL="4571544" indent="-304771" algn="l" defTabSz="609541" rtl="0" eaLnBrk="1" latinLnBrk="0" hangingPunct="1">
              <a:spcBef>
                <a:spcPct val="20000"/>
              </a:spcBef>
              <a:buFont typeface="Arial"/>
              <a:buChar char="•"/>
              <a:defRPr sz="2667" kern="1200">
                <a:solidFill>
                  <a:schemeClr val="tx1"/>
                </a:solidFill>
                <a:latin typeface="+mn-lt"/>
                <a:ea typeface="+mn-ea"/>
                <a:cs typeface="+mn-cs"/>
              </a:defRPr>
            </a:lvl8pPr>
            <a:lvl9pPr marL="5181084" indent="-304771" algn="l" defTabSz="60954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41" rtl="0" eaLnBrk="1" fontAlgn="auto" latinLnBrk="0" hangingPunct="1">
              <a:lnSpc>
                <a:spcPct val="150000"/>
              </a:lnSpc>
              <a:spcBef>
                <a:spcPct val="20000"/>
              </a:spcBef>
              <a:spcAft>
                <a:spcPts val="0"/>
              </a:spcAft>
              <a:buClr>
                <a:srgbClr val="0669A6"/>
              </a:buClr>
              <a:buSzTx/>
              <a:buFont typeface="Arial"/>
              <a:buNone/>
              <a:tabLst/>
              <a:defRPr/>
            </a:pPr>
            <a:r>
              <a:rPr kumimoji="0" lang="en-US" sz="1600" i="0" u="none" strike="noStrike" kern="1200" cap="none" spc="0" normalizeH="0" noProof="0" dirty="0">
                <a:ln>
                  <a:noFill/>
                </a:ln>
                <a:solidFill>
                  <a:srgbClr val="0066CC"/>
                </a:solidFill>
                <a:effectLst/>
                <a:uLnTx/>
                <a:uFillTx/>
                <a:latin typeface="+mj-lt"/>
                <a:cs typeface="Helvetica" charset="0"/>
              </a:rPr>
              <a:t>Anticipated Schedule¹</a:t>
            </a:r>
          </a:p>
        </p:txBody>
      </p:sp>
      <p:graphicFrame>
        <p:nvGraphicFramePr>
          <p:cNvPr id="18" name="Table 17"/>
          <p:cNvGraphicFramePr>
            <a:graphicFrameLocks noGrp="1"/>
          </p:cNvGraphicFramePr>
          <p:nvPr>
            <p:extLst>
              <p:ext uri="{D42A27DB-BD31-4B8C-83A1-F6EECF244321}">
                <p14:modId xmlns:p14="http://schemas.microsoft.com/office/powerpoint/2010/main" val="2143403903"/>
              </p:ext>
            </p:extLst>
          </p:nvPr>
        </p:nvGraphicFramePr>
        <p:xfrm>
          <a:off x="4720718" y="1463672"/>
          <a:ext cx="3939312" cy="1157514"/>
        </p:xfrm>
        <a:graphic>
          <a:graphicData uri="http://schemas.openxmlformats.org/drawingml/2006/table">
            <a:tbl>
              <a:tblPr firstRow="1" bandRow="1">
                <a:noFill/>
              </a:tblPr>
              <a:tblGrid>
                <a:gridCol w="1969656">
                  <a:extLst>
                    <a:ext uri="{9D8B030D-6E8A-4147-A177-3AD203B41FA5}">
                      <a16:colId xmlns:a16="http://schemas.microsoft.com/office/drawing/2014/main" val="20000"/>
                    </a:ext>
                  </a:extLst>
                </a:gridCol>
                <a:gridCol w="1969656">
                  <a:extLst>
                    <a:ext uri="{9D8B030D-6E8A-4147-A177-3AD203B41FA5}">
                      <a16:colId xmlns:a16="http://schemas.microsoft.com/office/drawing/2014/main" val="20001"/>
                    </a:ext>
                  </a:extLst>
                </a:gridCol>
              </a:tblGrid>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baseline="0" dirty="0">
                          <a:solidFill>
                            <a:schemeClr val="tx1"/>
                          </a:solidFill>
                          <a:latin typeface="Helvetica" pitchFamily="34" charset="0"/>
                          <a:cs typeface="Arial" panose="020B0604020202020204" pitchFamily="34" charset="0"/>
                        </a:rPr>
                        <a:t>Roadshow / POS Available</a:t>
                      </a:r>
                      <a:endParaRPr lang="en-US" sz="1200" b="0" i="0" dirty="0">
                        <a:solidFill>
                          <a:schemeClr val="tx1"/>
                        </a:solidFill>
                        <a:latin typeface="Helvetica" pitchFamily="34" charset="0"/>
                        <a:cs typeface="Arial" panose="020B0604020202020204"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pPr>
                      <a:r>
                        <a:rPr lang="en-US" sz="1200" kern="1200" dirty="0">
                          <a:solidFill>
                            <a:schemeClr val="tx1"/>
                          </a:solidFill>
                          <a:latin typeface="Helvetica" pitchFamily="34" charset="0"/>
                          <a:ea typeface="Helvetica" charset="0"/>
                          <a:cs typeface="Arial" panose="020B0604020202020204" pitchFamily="34" charset="0"/>
                        </a:rPr>
                        <a:t>July 12</a:t>
                      </a:r>
                    </a:p>
                  </a:txBody>
                  <a:tcPr anchor="ctr">
                    <a:lnL>
                      <a:noFill/>
                    </a:lnL>
                    <a:lnR>
                      <a:noFill/>
                    </a:lnR>
                    <a:lnT w="12700" cap="flat" cmpd="sng" algn="ctr">
                      <a:no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baseline="0" dirty="0">
                          <a:solidFill>
                            <a:schemeClr val="tx1"/>
                          </a:solidFill>
                          <a:latin typeface="Helvetica" pitchFamily="34" charset="0"/>
                          <a:cs typeface="Arial" panose="020B0604020202020204" pitchFamily="34" charset="0"/>
                        </a:rPr>
                        <a:t>Pricing</a:t>
                      </a:r>
                      <a:endParaRPr lang="en-US" sz="1200" b="0" i="0" dirty="0">
                        <a:solidFill>
                          <a:schemeClr val="tx1"/>
                        </a:solidFill>
                        <a:latin typeface="Helvetica" pitchFamily="34" charset="0"/>
                        <a:cs typeface="Arial" panose="020B0604020202020204" pitchFamily="34" charset="0"/>
                      </a:endParaRPr>
                    </a:p>
                  </a:txBody>
                  <a:tcPr anchor="ctr">
                    <a:lnL>
                      <a:noFill/>
                    </a:lnL>
                    <a:lnR>
                      <a:noFill/>
                    </a:lnR>
                    <a:lnT w="12700" cap="flat" cmpd="sng" algn="ctr">
                      <a:solidFill>
                        <a:srgbClr val="0669A6"/>
                      </a:solid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pPr>
                      <a:r>
                        <a:rPr lang="en-US" sz="1200" kern="1200" dirty="0">
                          <a:solidFill>
                            <a:schemeClr val="tx1"/>
                          </a:solidFill>
                          <a:latin typeface="Helvetica" pitchFamily="34" charset="0"/>
                          <a:ea typeface="Helvetica" charset="0"/>
                          <a:cs typeface="Arial" panose="020B0604020202020204" pitchFamily="34" charset="0"/>
                        </a:rPr>
                        <a:t>July 20</a:t>
                      </a:r>
                    </a:p>
                  </a:txBody>
                  <a:tcPr anchor="ctr">
                    <a:lnL>
                      <a:noFill/>
                    </a:lnL>
                    <a:lnR>
                      <a:noFill/>
                    </a:lnR>
                    <a:lnT w="12700" cap="flat" cmpd="sng" algn="ctr">
                      <a:solidFill>
                        <a:srgbClr val="0669A6"/>
                      </a:solid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dirty="0">
                          <a:solidFill>
                            <a:schemeClr val="tx1"/>
                          </a:solidFill>
                          <a:latin typeface="Helvetica" pitchFamily="34" charset="0"/>
                          <a:cs typeface="Arial" panose="020B0604020202020204" pitchFamily="34" charset="0"/>
                        </a:rPr>
                        <a:t>Closing</a:t>
                      </a:r>
                    </a:p>
                  </a:txBody>
                  <a:tcPr anchor="ctr">
                    <a:lnL>
                      <a:noFill/>
                    </a:lnL>
                    <a:lnR>
                      <a:noFill/>
                    </a:lnR>
                    <a:lnT w="12700" cap="flat" cmpd="sng" algn="ctr">
                      <a:solidFill>
                        <a:srgbClr val="0669A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defRPr/>
                      </a:pPr>
                      <a:r>
                        <a:rPr lang="en-US" sz="1200" kern="1200" dirty="0">
                          <a:solidFill>
                            <a:schemeClr val="tx1"/>
                          </a:solidFill>
                          <a:latin typeface="Helvetica" pitchFamily="34" charset="0"/>
                          <a:ea typeface="Helvetica" charset="0"/>
                          <a:cs typeface="Arial" panose="020B0604020202020204" pitchFamily="34" charset="0"/>
                        </a:rPr>
                        <a:t>August 11</a:t>
                      </a:r>
                      <a:endParaRPr lang="en-US" sz="1200" kern="1200" baseline="30000" dirty="0">
                        <a:solidFill>
                          <a:schemeClr val="tx1"/>
                        </a:solidFill>
                        <a:latin typeface="Helvetica" pitchFamily="34" charset="0"/>
                        <a:ea typeface="Helvetica" charset="0"/>
                        <a:cs typeface="Arial" panose="020B0604020202020204" pitchFamily="34" charset="0"/>
                      </a:endParaRPr>
                    </a:p>
                  </a:txBody>
                  <a:tcPr anchor="ctr">
                    <a:lnL>
                      <a:noFill/>
                    </a:lnL>
                    <a:lnR>
                      <a:noFill/>
                    </a:lnR>
                    <a:lnT w="12700" cap="flat" cmpd="sng" algn="ctr">
                      <a:solidFill>
                        <a:srgbClr val="0669A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Marcador de texto 9"/>
          <p:cNvSpPr txBox="1">
            <a:spLocks/>
          </p:cNvSpPr>
          <p:nvPr/>
        </p:nvSpPr>
        <p:spPr>
          <a:xfrm>
            <a:off x="477838" y="1159620"/>
            <a:ext cx="4114800" cy="323678"/>
          </a:xfrm>
          <a:prstGeom prst="rect">
            <a:avLst/>
          </a:prstGeom>
        </p:spPr>
        <p:txBody>
          <a:bodyPr vert="horz" wrap="square" lIns="0" tIns="0" rIns="0" bIns="0" rtlCol="0" anchor="t" anchorCtr="0">
            <a:spAutoFit/>
          </a:bodyPr>
          <a:lstStyle>
            <a:lvl1pPr marL="0" indent="0" algn="l" defTabSz="609541" rtl="0" eaLnBrk="1" latinLnBrk="0" hangingPunct="1">
              <a:spcBef>
                <a:spcPct val="20000"/>
              </a:spcBef>
              <a:buClr>
                <a:schemeClr val="accent1"/>
              </a:buClr>
              <a:buFont typeface="Arial"/>
              <a:buNone/>
              <a:defRPr sz="3733" kern="1200">
                <a:solidFill>
                  <a:schemeClr val="accent5"/>
                </a:solidFill>
                <a:latin typeface="Helvetica" charset="0"/>
                <a:ea typeface="Helvetica" charset="0"/>
                <a:cs typeface="Helvetica" charset="0"/>
              </a:defRPr>
            </a:lvl1pPr>
            <a:lvl2pPr marL="609538" indent="0" algn="l" defTabSz="609541" rtl="0" eaLnBrk="1" latinLnBrk="0" hangingPunct="1">
              <a:spcBef>
                <a:spcPct val="20000"/>
              </a:spcBef>
              <a:buClr>
                <a:schemeClr val="accent1"/>
              </a:buClr>
              <a:buFont typeface="Arial"/>
              <a:buNone/>
              <a:defRPr sz="3200" kern="1200">
                <a:solidFill>
                  <a:schemeClr val="accent5"/>
                </a:solidFill>
                <a:latin typeface="Helvetica" charset="0"/>
                <a:ea typeface="Helvetica" charset="0"/>
                <a:cs typeface="Helvetica" charset="0"/>
              </a:defRPr>
            </a:lvl2pPr>
            <a:lvl3pPr marL="1219076" indent="0" algn="l" defTabSz="609541" rtl="0" eaLnBrk="1" latinLnBrk="0" hangingPunct="1">
              <a:spcBef>
                <a:spcPct val="20000"/>
              </a:spcBef>
              <a:buClr>
                <a:schemeClr val="accent1"/>
              </a:buClr>
              <a:buFont typeface="Arial"/>
              <a:buNone/>
              <a:defRPr sz="1867" kern="1200">
                <a:solidFill>
                  <a:schemeClr val="accent5"/>
                </a:solidFill>
                <a:latin typeface="Helvetica" charset="0"/>
                <a:ea typeface="Helvetica" charset="0"/>
                <a:cs typeface="Helvetica" charset="0"/>
              </a:defRPr>
            </a:lvl3pPr>
            <a:lvl4pPr marL="1828616" indent="0" algn="l" defTabSz="609541" rtl="0" eaLnBrk="1" latinLnBrk="0" hangingPunct="1">
              <a:spcBef>
                <a:spcPct val="20000"/>
              </a:spcBef>
              <a:buClr>
                <a:schemeClr val="accent1"/>
              </a:buClr>
              <a:buFont typeface="Arial"/>
              <a:buNone/>
              <a:defRPr sz="1600" kern="1200">
                <a:solidFill>
                  <a:schemeClr val="accent5"/>
                </a:solidFill>
                <a:latin typeface="Helvetica" charset="0"/>
                <a:ea typeface="Helvetica" charset="0"/>
                <a:cs typeface="Helvetica" charset="0"/>
              </a:defRPr>
            </a:lvl4pPr>
            <a:lvl5pPr marL="2438156" indent="0" algn="l" defTabSz="609541" rtl="0" eaLnBrk="1" latinLnBrk="0" hangingPunct="1">
              <a:spcBef>
                <a:spcPct val="20000"/>
              </a:spcBef>
              <a:buClr>
                <a:schemeClr val="accent1"/>
              </a:buClr>
              <a:buFont typeface="Arial"/>
              <a:buNone/>
              <a:defRPr sz="1333" kern="1200">
                <a:solidFill>
                  <a:schemeClr val="accent5"/>
                </a:solidFill>
                <a:latin typeface="Helvetica" charset="0"/>
                <a:ea typeface="Helvetica" charset="0"/>
                <a:cs typeface="Helvetica" charset="0"/>
              </a:defRPr>
            </a:lvl5pPr>
            <a:lvl6pPr marL="3352466" indent="-304771" algn="l" defTabSz="609541" rtl="0" eaLnBrk="1" latinLnBrk="0" hangingPunct="1">
              <a:spcBef>
                <a:spcPct val="20000"/>
              </a:spcBef>
              <a:buFont typeface="Arial"/>
              <a:buChar char="•"/>
              <a:defRPr sz="2667" kern="1200">
                <a:solidFill>
                  <a:schemeClr val="tx1"/>
                </a:solidFill>
                <a:latin typeface="+mn-lt"/>
                <a:ea typeface="+mn-ea"/>
                <a:cs typeface="+mn-cs"/>
              </a:defRPr>
            </a:lvl6pPr>
            <a:lvl7pPr marL="3962005" indent="-304771" algn="l" defTabSz="609541" rtl="0" eaLnBrk="1" latinLnBrk="0" hangingPunct="1">
              <a:spcBef>
                <a:spcPct val="20000"/>
              </a:spcBef>
              <a:buFont typeface="Arial"/>
              <a:buChar char="•"/>
              <a:defRPr sz="2667" kern="1200">
                <a:solidFill>
                  <a:schemeClr val="tx1"/>
                </a:solidFill>
                <a:latin typeface="+mn-lt"/>
                <a:ea typeface="+mn-ea"/>
                <a:cs typeface="+mn-cs"/>
              </a:defRPr>
            </a:lvl7pPr>
            <a:lvl8pPr marL="4571544" indent="-304771" algn="l" defTabSz="609541" rtl="0" eaLnBrk="1" latinLnBrk="0" hangingPunct="1">
              <a:spcBef>
                <a:spcPct val="20000"/>
              </a:spcBef>
              <a:buFont typeface="Arial"/>
              <a:buChar char="•"/>
              <a:defRPr sz="2667" kern="1200">
                <a:solidFill>
                  <a:schemeClr val="tx1"/>
                </a:solidFill>
                <a:latin typeface="+mn-lt"/>
                <a:ea typeface="+mn-ea"/>
                <a:cs typeface="+mn-cs"/>
              </a:defRPr>
            </a:lvl8pPr>
            <a:lvl9pPr marL="5181084" indent="-304771" algn="l" defTabSz="60954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41" rtl="0" eaLnBrk="1" fontAlgn="auto" latinLnBrk="0" hangingPunct="1">
              <a:lnSpc>
                <a:spcPct val="150000"/>
              </a:lnSpc>
              <a:spcBef>
                <a:spcPct val="20000"/>
              </a:spcBef>
              <a:spcAft>
                <a:spcPts val="0"/>
              </a:spcAft>
              <a:buClr>
                <a:srgbClr val="0669A6"/>
              </a:buClr>
              <a:buSzTx/>
              <a:buFont typeface="Arial"/>
              <a:buNone/>
              <a:tabLst/>
              <a:defRPr/>
            </a:pPr>
            <a:r>
              <a:rPr kumimoji="0" lang="en-US" sz="1600" i="0" u="none" strike="noStrike" kern="1200" cap="none" spc="0" normalizeH="0" noProof="0" dirty="0">
                <a:ln>
                  <a:noFill/>
                </a:ln>
                <a:solidFill>
                  <a:srgbClr val="0066CC"/>
                </a:solidFill>
                <a:effectLst/>
                <a:uLnTx/>
                <a:uFillTx/>
                <a:latin typeface="+mj-lt"/>
                <a:cs typeface="Helvetica" charset="0"/>
              </a:rPr>
              <a:t>Purpose of 2021 Series A Transaction</a:t>
            </a:r>
          </a:p>
        </p:txBody>
      </p:sp>
      <p:graphicFrame>
        <p:nvGraphicFramePr>
          <p:cNvPr id="16" name="Chart 15">
            <a:extLst>
              <a:ext uri="{FF2B5EF4-FFF2-40B4-BE49-F238E27FC236}">
                <a16:creationId xmlns:a16="http://schemas.microsoft.com/office/drawing/2014/main" id="{ED973056-6F25-40F4-8068-5BD38032A131}"/>
              </a:ext>
            </a:extLst>
          </p:cNvPr>
          <p:cNvGraphicFramePr>
            <a:graphicFrameLocks/>
          </p:cNvGraphicFramePr>
          <p:nvPr>
            <p:extLst>
              <p:ext uri="{D42A27DB-BD31-4B8C-83A1-F6EECF244321}">
                <p14:modId xmlns:p14="http://schemas.microsoft.com/office/powerpoint/2010/main" val="1850768688"/>
              </p:ext>
            </p:extLst>
          </p:nvPr>
        </p:nvGraphicFramePr>
        <p:xfrm>
          <a:off x="476250" y="3231173"/>
          <a:ext cx="8183780" cy="28173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586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summary</a:t>
            </a: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33</a:t>
            </a:fld>
            <a:endParaRPr lang="en-US"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29939"/>
            <a:ext cx="8991600" cy="448056"/>
          </a:xfrm>
        </p:spPr>
        <p:txBody>
          <a:bodyPr/>
          <a:lstStyle/>
          <a:p>
            <a:r>
              <a:rPr lang="en-US" sz="2400" dirty="0">
                <a:solidFill>
                  <a:srgbClr val="0066CC"/>
                </a:solidFill>
              </a:rPr>
              <a:t>Summary</a:t>
            </a:r>
          </a:p>
        </p:txBody>
      </p:sp>
      <p:sp>
        <p:nvSpPr>
          <p:cNvPr id="3" name="Content Placeholder 2"/>
          <p:cNvSpPr>
            <a:spLocks noGrp="1"/>
          </p:cNvSpPr>
          <p:nvPr>
            <p:ph idx="1"/>
          </p:nvPr>
        </p:nvSpPr>
        <p:spPr>
          <a:xfrm>
            <a:off x="609600" y="1714500"/>
            <a:ext cx="7772400" cy="41148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34</a:t>
            </a:fld>
            <a:endParaRPr lang="en-US" dirty="0">
              <a:solidFill>
                <a:srgbClr val="FFFFFF"/>
              </a:solidFill>
            </a:endParaRPr>
          </a:p>
        </p:txBody>
      </p:sp>
      <p:sp>
        <p:nvSpPr>
          <p:cNvPr id="6" name="Rectangle 5"/>
          <p:cNvSpPr/>
          <p:nvPr/>
        </p:nvSpPr>
        <p:spPr>
          <a:xfrm>
            <a:off x="519546" y="1127697"/>
            <a:ext cx="8104909" cy="4832092"/>
          </a:xfrm>
          <a:prstGeom prst="rect">
            <a:avLst/>
          </a:prstGeom>
        </p:spPr>
        <p:txBody>
          <a:bodyPr wrap="square">
            <a:spAutoFit/>
          </a:bodyPr>
          <a:lstStyle/>
          <a:p>
            <a:pPr marL="0" marR="0" lvl="0" indent="0" defTabSz="914400" eaLnBrk="1" fontAlgn="base" latinLnBrk="0" hangingPunct="1">
              <a:lnSpc>
                <a:spcPct val="100000"/>
              </a:lnSpc>
              <a:spcBef>
                <a:spcPts val="1200"/>
              </a:spcBef>
              <a:spcAft>
                <a:spcPct val="0"/>
              </a:spcAft>
              <a:buClr>
                <a:srgbClr val="004B9E"/>
              </a:buClr>
              <a:buSzTx/>
              <a:buFontTx/>
              <a:buNone/>
              <a:tabLst/>
              <a:defRPr/>
            </a:pPr>
            <a:r>
              <a:rPr kumimoji="0" lang="en-US" altLang="en-US" sz="1600" b="1" i="0" u="none" strike="noStrike" kern="0" cap="none" spc="0" normalizeH="0" baseline="0" noProof="0" dirty="0">
                <a:ln>
                  <a:noFill/>
                </a:ln>
                <a:solidFill>
                  <a:srgbClr val="004B9E"/>
                </a:solidFill>
                <a:effectLst/>
                <a:uLnTx/>
                <a:uFillTx/>
              </a:rPr>
              <a:t>GRU Continues to Adapt and Excel</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Providing</a:t>
            </a:r>
            <a:r>
              <a:rPr kumimoji="0" lang="en-US" altLang="en-US" sz="1600" b="0" i="0" u="none" strike="noStrike" kern="0" cap="none" spc="0" normalizeH="0" noProof="0" dirty="0">
                <a:ln>
                  <a:noFill/>
                </a:ln>
                <a:effectLst/>
                <a:uLnTx/>
                <a:uFillTx/>
              </a:rPr>
              <a:t> resiliency and reliable service through COVID protocols, storm preparedness and cybersecurity</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Employing strategic focus on renewables</a:t>
            </a:r>
            <a:endParaRPr kumimoji="0" lang="en-US" altLang="en-US" sz="1600" b="0" i="0" u="none" strike="noStrike" kern="0" cap="none" spc="0" normalizeH="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baseline="0" dirty="0"/>
              <a:t>Improving</a:t>
            </a:r>
            <a:r>
              <a:rPr lang="en-US" altLang="en-US" sz="1600" kern="0" dirty="0"/>
              <a:t> rate competitiveness</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Continuing to serve diverse and</a:t>
            </a:r>
            <a:r>
              <a:rPr kumimoji="0" lang="en-US" altLang="en-US" sz="1600" b="0" i="0" u="none" strike="noStrike" kern="0" cap="none" spc="0" normalizeH="0" noProof="0" dirty="0">
                <a:ln>
                  <a:noFill/>
                </a:ln>
                <a:effectLst/>
                <a:uLnTx/>
                <a:uFillTx/>
              </a:rPr>
              <a:t> growing customer base</a:t>
            </a:r>
            <a:endParaRPr kumimoji="0" lang="en-US" altLang="en-US" sz="1600" b="1" i="0" u="none" strike="noStrike" kern="0" cap="none" spc="0" normalizeH="0" baseline="0" noProof="0" dirty="0">
              <a:ln>
                <a:noFill/>
              </a:ln>
              <a:effectLst/>
              <a:uLnTx/>
              <a:uFillTx/>
            </a:endParaRPr>
          </a:p>
          <a:p>
            <a:pPr marL="0" marR="0" lvl="0" indent="0" defTabSz="914400" eaLnBrk="1" fontAlgn="base" latinLnBrk="0" hangingPunct="1">
              <a:lnSpc>
                <a:spcPct val="100000"/>
              </a:lnSpc>
              <a:spcBef>
                <a:spcPts val="1200"/>
              </a:spcBef>
              <a:spcAft>
                <a:spcPct val="0"/>
              </a:spcAft>
              <a:buClr>
                <a:srgbClr val="004B9E"/>
              </a:buClr>
              <a:buSzTx/>
              <a:buFontTx/>
              <a:buNone/>
              <a:tabLst/>
              <a:defRPr/>
            </a:pPr>
            <a:r>
              <a:rPr kumimoji="0" lang="en-US" altLang="en-US" sz="1600" b="1" i="0" u="none" strike="noStrike" kern="0" cap="none" spc="0" normalizeH="0" baseline="0" noProof="0" dirty="0">
                <a:ln>
                  <a:noFill/>
                </a:ln>
                <a:solidFill>
                  <a:srgbClr val="004B9E"/>
                </a:solidFill>
                <a:effectLst/>
                <a:uLnTx/>
                <a:uFillTx/>
              </a:rPr>
              <a:t>GRU Continues</a:t>
            </a:r>
            <a:r>
              <a:rPr kumimoji="0" lang="en-US" altLang="en-US" sz="1600" b="1" i="0" u="none" strike="noStrike" kern="0" cap="none" spc="0" normalizeH="0" noProof="0" dirty="0">
                <a:ln>
                  <a:noFill/>
                </a:ln>
                <a:solidFill>
                  <a:srgbClr val="004B9E"/>
                </a:solidFill>
                <a:effectLst/>
                <a:uLnTx/>
                <a:uFillTx/>
              </a:rPr>
              <a:t> to Maintain its Historical Credit Strengths</a:t>
            </a:r>
            <a:endParaRPr kumimoji="0" lang="en-US" altLang="en-US" sz="1600" b="1" i="0" u="none" strike="noStrike" kern="0" cap="none" spc="0" normalizeH="0" baseline="0" noProof="0" dirty="0">
              <a:ln>
                <a:noFill/>
              </a:ln>
              <a:solidFill>
                <a:srgbClr val="004B9E"/>
              </a:solidFill>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Continual support of the City Commission</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Strong</a:t>
            </a:r>
            <a:r>
              <a:rPr kumimoji="0" lang="en-US" altLang="en-US" sz="1600" b="0" i="0" u="none" strike="noStrike" kern="0" cap="none" spc="0" normalizeH="0" noProof="0" dirty="0">
                <a:ln>
                  <a:noFill/>
                </a:ln>
                <a:effectLst/>
                <a:uLnTx/>
                <a:uFillTx/>
              </a:rPr>
              <a:t> debt service coverage and days cash (reflecting City Commission Cash Balance Study)</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Resourcing a significant portion of capital needs internally</a:t>
            </a:r>
            <a:endParaRPr kumimoji="0" lang="en-US" altLang="en-US" sz="1600" b="0" i="0" u="none" strike="noStrike" kern="0" cap="none" spc="0" normalizeH="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baseline="0" dirty="0"/>
              <a:t>Continuing</a:t>
            </a:r>
            <a:r>
              <a:rPr lang="en-US" altLang="en-US" sz="1600" kern="0" dirty="0"/>
              <a:t> to exceed established liquidity targets </a:t>
            </a:r>
            <a:endParaRPr kumimoji="0" lang="en-US" altLang="en-US" sz="1600" b="0" i="0" u="none" strike="noStrike" kern="0" cap="none" spc="0" normalizeH="0" baseline="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Prudent mix of fixed and variable rate debt</a:t>
            </a:r>
          </a:p>
        </p:txBody>
      </p:sp>
    </p:spTree>
    <p:extLst>
      <p:ext uri="{BB962C8B-B14F-4D97-AF65-F5344CB8AC3E}">
        <p14:creationId xmlns:p14="http://schemas.microsoft.com/office/powerpoint/2010/main" val="192192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2709"/>
            <a:ext cx="7772400" cy="448056"/>
          </a:xfrm>
        </p:spPr>
        <p:txBody>
          <a:bodyPr anchor="t"/>
          <a:lstStyle/>
          <a:p>
            <a:r>
              <a:rPr lang="en-US" sz="2400" dirty="0">
                <a:solidFill>
                  <a:srgbClr val="0066CC"/>
                </a:solidFill>
                <a:cs typeface="+mn-cs"/>
              </a:rPr>
              <a:t>City and GRU Governance</a:t>
            </a:r>
            <a:endParaRPr lang="en-US" sz="2400" b="1" dirty="0">
              <a:solidFill>
                <a:srgbClr val="FF0000"/>
              </a:solidFill>
              <a:cs typeface="+mn-cs"/>
            </a:endParaRPr>
          </a:p>
        </p:txBody>
      </p:sp>
      <p:sp>
        <p:nvSpPr>
          <p:cNvPr id="5" name="Slide Number Placeholder 4"/>
          <p:cNvSpPr>
            <a:spLocks noGrp="1"/>
          </p:cNvSpPr>
          <p:nvPr>
            <p:ph type="sldNum" sz="quarter" idx="10"/>
          </p:nvPr>
        </p:nvSpPr>
        <p:spPr>
          <a:xfrm>
            <a:off x="3609975" y="6248400"/>
            <a:ext cx="1905000" cy="457200"/>
          </a:xfrm>
        </p:spPr>
        <p:txBody>
          <a:bodyPr/>
          <a:lstStyle/>
          <a:p>
            <a:fld id="{DD088F40-E48C-4470-8B56-909590F01EA1}" type="slidenum">
              <a:rPr lang="en-US" smtClean="0">
                <a:solidFill>
                  <a:srgbClr val="FFFFFF"/>
                </a:solidFill>
              </a:rPr>
              <a:pPr/>
              <a:t>4</a:t>
            </a:fld>
            <a:endParaRPr lang="en-US" dirty="0">
              <a:solidFill>
                <a:srgbClr val="FFFFFF"/>
              </a:solidFill>
            </a:endParaRPr>
          </a:p>
        </p:txBody>
      </p:sp>
      <p:grpSp>
        <p:nvGrpSpPr>
          <p:cNvPr id="6" name="Group 5">
            <a:extLst>
              <a:ext uri="{FF2B5EF4-FFF2-40B4-BE49-F238E27FC236}">
                <a16:creationId xmlns:a16="http://schemas.microsoft.com/office/drawing/2014/main" id="{864C6381-1C3F-43A1-9069-49E239E76757}"/>
              </a:ext>
            </a:extLst>
          </p:cNvPr>
          <p:cNvGrpSpPr/>
          <p:nvPr/>
        </p:nvGrpSpPr>
        <p:grpSpPr>
          <a:xfrm>
            <a:off x="724035" y="3043806"/>
            <a:ext cx="6901061" cy="1256250"/>
            <a:chOff x="724035" y="3196206"/>
            <a:chExt cx="6901061" cy="1256250"/>
          </a:xfrm>
        </p:grpSpPr>
        <p:pic>
          <p:nvPicPr>
            <p:cNvPr id="7" name="Picture 6">
              <a:extLst>
                <a:ext uri="{FF2B5EF4-FFF2-40B4-BE49-F238E27FC236}">
                  <a16:creationId xmlns:a16="http://schemas.microsoft.com/office/drawing/2014/main" id="{229721C3-9AE5-46D5-A4C7-FF4F63067824}"/>
                </a:ext>
              </a:extLst>
            </p:cNvPr>
            <p:cNvPicPr>
              <a:picLocks noChangeAspect="1"/>
            </p:cNvPicPr>
            <p:nvPr/>
          </p:nvPicPr>
          <p:blipFill rotWithShape="1">
            <a:blip r:embed="rId3"/>
            <a:srcRect l="15321" t="24679" r="57982" b="59860"/>
            <a:stretch/>
          </p:blipFill>
          <p:spPr>
            <a:xfrm>
              <a:off x="724035" y="3328332"/>
              <a:ext cx="6901061" cy="1124124"/>
            </a:xfrm>
            <a:prstGeom prst="rect">
              <a:avLst/>
            </a:prstGeom>
          </p:spPr>
        </p:pic>
        <p:sp>
          <p:nvSpPr>
            <p:cNvPr id="8" name="Rectangle 7">
              <a:extLst>
                <a:ext uri="{FF2B5EF4-FFF2-40B4-BE49-F238E27FC236}">
                  <a16:creationId xmlns:a16="http://schemas.microsoft.com/office/drawing/2014/main" id="{2CB5019B-B0CA-4699-9159-E80BB648E002}"/>
                </a:ext>
              </a:extLst>
            </p:cNvPr>
            <p:cNvSpPr/>
            <p:nvPr/>
          </p:nvSpPr>
          <p:spPr>
            <a:xfrm>
              <a:off x="906011" y="3196206"/>
              <a:ext cx="2231472" cy="5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DE38CB2-9277-4976-834C-8138D7AD205A}"/>
              </a:ext>
            </a:extLst>
          </p:cNvPr>
          <p:cNvSpPr txBox="1"/>
          <p:nvPr/>
        </p:nvSpPr>
        <p:spPr>
          <a:xfrm>
            <a:off x="218114" y="4845535"/>
            <a:ext cx="8816829" cy="1246495"/>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t>Gainesville's City Commission performs such duties as passing the City's budget, setting the millage rate and approving the ordinances and resolutions. </a:t>
            </a:r>
          </a:p>
          <a:p>
            <a:pPr marL="285750" indent="-285750">
              <a:spcAft>
                <a:spcPts val="300"/>
              </a:spcAft>
              <a:buFont typeface="Arial" panose="020B0604020202020204" pitchFamily="34" charset="0"/>
              <a:buChar char="•"/>
            </a:pPr>
            <a:r>
              <a:rPr lang="en-US" sz="1400" dirty="0"/>
              <a:t>The Commission consists of seven members: four Commissioners are elected from single member districts, two Commissioners are elected at-large, and one member is elected as Mayor. </a:t>
            </a:r>
          </a:p>
          <a:p>
            <a:pPr marL="285750" indent="-285750">
              <a:spcAft>
                <a:spcPts val="300"/>
              </a:spcAft>
              <a:buFont typeface="Arial" panose="020B0604020202020204" pitchFamily="34" charset="0"/>
              <a:buChar char="•"/>
            </a:pPr>
            <a:r>
              <a:rPr lang="en-US" sz="1400" dirty="0"/>
              <a:t>In the spring of 1998, Gainesville citizens voted for their first elected mayor in 72 years.</a:t>
            </a:r>
          </a:p>
        </p:txBody>
      </p:sp>
      <p:grpSp>
        <p:nvGrpSpPr>
          <p:cNvPr id="10" name="Group 9">
            <a:extLst>
              <a:ext uri="{FF2B5EF4-FFF2-40B4-BE49-F238E27FC236}">
                <a16:creationId xmlns:a16="http://schemas.microsoft.com/office/drawing/2014/main" id="{494CF06E-1387-4FD6-93C3-EE55D25BF374}"/>
              </a:ext>
            </a:extLst>
          </p:cNvPr>
          <p:cNvGrpSpPr/>
          <p:nvPr/>
        </p:nvGrpSpPr>
        <p:grpSpPr>
          <a:xfrm>
            <a:off x="57107" y="1003872"/>
            <a:ext cx="8982250" cy="1857720"/>
            <a:chOff x="38057" y="980426"/>
            <a:chExt cx="8982250" cy="1857720"/>
          </a:xfrm>
        </p:grpSpPr>
        <p:pic>
          <p:nvPicPr>
            <p:cNvPr id="11" name="Picture 10">
              <a:extLst>
                <a:ext uri="{FF2B5EF4-FFF2-40B4-BE49-F238E27FC236}">
                  <a16:creationId xmlns:a16="http://schemas.microsoft.com/office/drawing/2014/main" id="{E3847387-B498-412C-A1FE-FE335A851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385" y="980426"/>
              <a:ext cx="731520" cy="914400"/>
            </a:xfrm>
            <a:prstGeom prst="rect">
              <a:avLst/>
            </a:prstGeom>
          </p:spPr>
        </p:pic>
        <p:sp>
          <p:nvSpPr>
            <p:cNvPr id="12" name="TextBox 11">
              <a:extLst>
                <a:ext uri="{FF2B5EF4-FFF2-40B4-BE49-F238E27FC236}">
                  <a16:creationId xmlns:a16="http://schemas.microsoft.com/office/drawing/2014/main" id="{EBD448E0-9F3C-4B70-A2DA-25EA813A4F80}"/>
                </a:ext>
              </a:extLst>
            </p:cNvPr>
            <p:cNvSpPr txBox="1"/>
            <p:nvPr/>
          </p:nvSpPr>
          <p:spPr>
            <a:xfrm>
              <a:off x="4123611" y="1848554"/>
              <a:ext cx="1015068" cy="400110"/>
            </a:xfrm>
            <a:prstGeom prst="rect">
              <a:avLst/>
            </a:prstGeom>
            <a:noFill/>
          </p:spPr>
          <p:txBody>
            <a:bodyPr wrap="square" rtlCol="0">
              <a:spAutoFit/>
            </a:bodyPr>
            <a:lstStyle/>
            <a:p>
              <a:pPr algn="ctr"/>
              <a:r>
                <a:rPr lang="en-US" sz="1000" dirty="0"/>
                <a:t>Lauren Poe</a:t>
              </a:r>
              <a:br>
                <a:rPr lang="en-US" sz="1000" dirty="0"/>
              </a:br>
              <a:r>
                <a:rPr lang="en-US" sz="1000" dirty="0"/>
                <a:t>Mayor</a:t>
              </a:r>
            </a:p>
          </p:txBody>
        </p:sp>
        <p:pic>
          <p:nvPicPr>
            <p:cNvPr id="13" name="Picture 12" descr="A picture containing person&#10;&#10;Description automatically generated">
              <a:extLst>
                <a:ext uri="{FF2B5EF4-FFF2-40B4-BE49-F238E27FC236}">
                  <a16:creationId xmlns:a16="http://schemas.microsoft.com/office/drawing/2014/main" id="{85BC8EB7-072F-42B3-A50F-E57522CB6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1787" y="1261778"/>
              <a:ext cx="731520" cy="914400"/>
            </a:xfrm>
            <a:prstGeom prst="rect">
              <a:avLst/>
            </a:prstGeom>
          </p:spPr>
        </p:pic>
        <p:sp>
          <p:nvSpPr>
            <p:cNvPr id="14" name="TextBox 13">
              <a:extLst>
                <a:ext uri="{FF2B5EF4-FFF2-40B4-BE49-F238E27FC236}">
                  <a16:creationId xmlns:a16="http://schemas.microsoft.com/office/drawing/2014/main" id="{FC848277-E097-442C-92ED-ABC752FF81B6}"/>
                </a:ext>
              </a:extLst>
            </p:cNvPr>
            <p:cNvSpPr txBox="1"/>
            <p:nvPr/>
          </p:nvSpPr>
          <p:spPr>
            <a:xfrm>
              <a:off x="6630855" y="2129906"/>
              <a:ext cx="1073384" cy="553998"/>
            </a:xfrm>
            <a:prstGeom prst="rect">
              <a:avLst/>
            </a:prstGeom>
            <a:noFill/>
          </p:spPr>
          <p:txBody>
            <a:bodyPr wrap="square" rtlCol="0">
              <a:spAutoFit/>
            </a:bodyPr>
            <a:lstStyle>
              <a:defPPr>
                <a:defRPr lang="en-US"/>
              </a:defPPr>
              <a:lvl1pPr algn="ctr">
                <a:defRPr sz="1100"/>
              </a:lvl1pPr>
            </a:lstStyle>
            <a:p>
              <a:r>
                <a:rPr lang="en-US" sz="1000" dirty="0"/>
                <a:t>Reina Saco</a:t>
              </a:r>
              <a:br>
                <a:rPr lang="en-US" sz="1000" dirty="0"/>
              </a:br>
              <a:r>
                <a:rPr lang="en-US" sz="1000" dirty="0"/>
                <a:t>Commissioner </a:t>
              </a:r>
              <a:br>
                <a:rPr lang="en-US" sz="1000" dirty="0"/>
              </a:br>
              <a:r>
                <a:rPr lang="en-US" sz="1000" dirty="0"/>
                <a:t>(At-large)</a:t>
              </a:r>
            </a:p>
          </p:txBody>
        </p:sp>
        <p:pic>
          <p:nvPicPr>
            <p:cNvPr id="15" name="Picture 14" descr="A picture containing text, person&#10;&#10;Description automatically generated">
              <a:extLst>
                <a:ext uri="{FF2B5EF4-FFF2-40B4-BE49-F238E27FC236}">
                  <a16:creationId xmlns:a16="http://schemas.microsoft.com/office/drawing/2014/main" id="{9615E061-CCB5-4FA3-AB17-AED562D5C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363" y="1261778"/>
              <a:ext cx="731520" cy="914400"/>
            </a:xfrm>
            <a:prstGeom prst="rect">
              <a:avLst/>
            </a:prstGeom>
          </p:spPr>
        </p:pic>
        <p:sp>
          <p:nvSpPr>
            <p:cNvPr id="16" name="TextBox 15">
              <a:extLst>
                <a:ext uri="{FF2B5EF4-FFF2-40B4-BE49-F238E27FC236}">
                  <a16:creationId xmlns:a16="http://schemas.microsoft.com/office/drawing/2014/main" id="{4987AC13-C397-439F-AEDB-29E796D65AE7}"/>
                </a:ext>
              </a:extLst>
            </p:cNvPr>
            <p:cNvSpPr txBox="1"/>
            <p:nvPr/>
          </p:nvSpPr>
          <p:spPr>
            <a:xfrm>
              <a:off x="7935940" y="2129906"/>
              <a:ext cx="1084367" cy="553998"/>
            </a:xfrm>
            <a:prstGeom prst="rect">
              <a:avLst/>
            </a:prstGeom>
            <a:noFill/>
          </p:spPr>
          <p:txBody>
            <a:bodyPr wrap="square" rtlCol="0">
              <a:spAutoFit/>
            </a:bodyPr>
            <a:lstStyle>
              <a:defPPr>
                <a:defRPr lang="en-US"/>
              </a:defPPr>
              <a:lvl1pPr algn="ctr">
                <a:defRPr sz="1100"/>
              </a:lvl1pPr>
            </a:lstStyle>
            <a:p>
              <a:r>
                <a:rPr lang="en-US" sz="1000" dirty="0"/>
                <a:t>Gail Johnson</a:t>
              </a:r>
              <a:br>
                <a:rPr lang="en-US" sz="1000" dirty="0"/>
              </a:br>
              <a:r>
                <a:rPr lang="en-US" sz="1000" dirty="0"/>
                <a:t>Commissioner </a:t>
              </a:r>
              <a:br>
                <a:rPr lang="en-US" sz="1000" dirty="0"/>
              </a:br>
              <a:r>
                <a:rPr lang="en-US" sz="1000" dirty="0"/>
                <a:t>(At-large)</a:t>
              </a:r>
            </a:p>
          </p:txBody>
        </p:sp>
        <p:pic>
          <p:nvPicPr>
            <p:cNvPr id="17" name="Picture 16">
              <a:extLst>
                <a:ext uri="{FF2B5EF4-FFF2-40B4-BE49-F238E27FC236}">
                  <a16:creationId xmlns:a16="http://schemas.microsoft.com/office/drawing/2014/main" id="{6FE6771E-FE86-48F1-A5BB-04F918F811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51" y="1262132"/>
              <a:ext cx="731520" cy="914400"/>
            </a:xfrm>
            <a:prstGeom prst="rect">
              <a:avLst/>
            </a:prstGeom>
          </p:spPr>
        </p:pic>
        <p:sp>
          <p:nvSpPr>
            <p:cNvPr id="18" name="TextBox 17">
              <a:extLst>
                <a:ext uri="{FF2B5EF4-FFF2-40B4-BE49-F238E27FC236}">
                  <a16:creationId xmlns:a16="http://schemas.microsoft.com/office/drawing/2014/main" id="{01F760EF-597F-4C1C-9FA1-E91109933ABE}"/>
                </a:ext>
              </a:extLst>
            </p:cNvPr>
            <p:cNvSpPr txBox="1"/>
            <p:nvPr/>
          </p:nvSpPr>
          <p:spPr>
            <a:xfrm>
              <a:off x="38057" y="2130260"/>
              <a:ext cx="1525309" cy="707886"/>
            </a:xfrm>
            <a:prstGeom prst="rect">
              <a:avLst/>
            </a:prstGeom>
            <a:noFill/>
          </p:spPr>
          <p:txBody>
            <a:bodyPr wrap="square" rtlCol="0">
              <a:spAutoFit/>
            </a:bodyPr>
            <a:lstStyle>
              <a:defPPr>
                <a:defRPr lang="en-US"/>
              </a:defPPr>
              <a:lvl1pPr algn="ctr">
                <a:defRPr sz="1100"/>
              </a:lvl1pPr>
            </a:lstStyle>
            <a:p>
              <a:r>
                <a:rPr lang="en-US" sz="1000" dirty="0"/>
                <a:t>Desmon </a:t>
              </a:r>
              <a:br>
                <a:rPr lang="en-US" sz="1000" dirty="0"/>
              </a:br>
              <a:r>
                <a:rPr lang="en-US" sz="1000" dirty="0"/>
                <a:t>Duncan-Walker</a:t>
              </a:r>
              <a:br>
                <a:rPr lang="en-US" sz="1000" dirty="0"/>
              </a:br>
              <a:r>
                <a:rPr lang="en-US" sz="1000" dirty="0"/>
                <a:t>Commissioner </a:t>
              </a:r>
              <a:br>
                <a:rPr lang="en-US" sz="1000" dirty="0"/>
              </a:br>
              <a:r>
                <a:rPr lang="en-US" sz="1000" dirty="0"/>
                <a:t>(Dist. 1)</a:t>
              </a:r>
            </a:p>
          </p:txBody>
        </p:sp>
        <p:pic>
          <p:nvPicPr>
            <p:cNvPr id="19" name="Picture 18">
              <a:extLst>
                <a:ext uri="{FF2B5EF4-FFF2-40B4-BE49-F238E27FC236}">
                  <a16:creationId xmlns:a16="http://schemas.microsoft.com/office/drawing/2014/main" id="{DAFBEB3D-F9D9-4A68-AACF-BB90B37691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29" y="1262132"/>
              <a:ext cx="731520" cy="914400"/>
            </a:xfrm>
            <a:prstGeom prst="rect">
              <a:avLst/>
            </a:prstGeom>
          </p:spPr>
        </p:pic>
        <p:sp>
          <p:nvSpPr>
            <p:cNvPr id="20" name="TextBox 19">
              <a:extLst>
                <a:ext uri="{FF2B5EF4-FFF2-40B4-BE49-F238E27FC236}">
                  <a16:creationId xmlns:a16="http://schemas.microsoft.com/office/drawing/2014/main" id="{C0CDCF72-8EFD-4181-B6D7-BB2EA1CD8071}"/>
                </a:ext>
              </a:extLst>
            </p:cNvPr>
            <p:cNvSpPr txBox="1"/>
            <p:nvPr/>
          </p:nvSpPr>
          <p:spPr>
            <a:xfrm>
              <a:off x="1547938" y="2130260"/>
              <a:ext cx="1140903" cy="553998"/>
            </a:xfrm>
            <a:prstGeom prst="rect">
              <a:avLst/>
            </a:prstGeom>
            <a:noFill/>
          </p:spPr>
          <p:txBody>
            <a:bodyPr wrap="square" rtlCol="0">
              <a:spAutoFit/>
            </a:bodyPr>
            <a:lstStyle>
              <a:defPPr>
                <a:defRPr lang="en-US"/>
              </a:defPPr>
              <a:lvl1pPr algn="ctr">
                <a:defRPr sz="1100"/>
              </a:lvl1pPr>
            </a:lstStyle>
            <a:p>
              <a:r>
                <a:rPr lang="en-US" sz="1000" dirty="0"/>
                <a:t>Harvey Ward</a:t>
              </a:r>
            </a:p>
            <a:p>
              <a:r>
                <a:rPr lang="en-US" sz="1000" dirty="0"/>
                <a:t>Commissioner </a:t>
              </a:r>
              <a:br>
                <a:rPr lang="en-US" sz="1000" dirty="0"/>
              </a:br>
              <a:r>
                <a:rPr lang="en-US" sz="1000" dirty="0"/>
                <a:t>(Dist. II)</a:t>
              </a:r>
            </a:p>
          </p:txBody>
        </p:sp>
        <p:pic>
          <p:nvPicPr>
            <p:cNvPr id="23" name="Picture 22">
              <a:extLst>
                <a:ext uri="{FF2B5EF4-FFF2-40B4-BE49-F238E27FC236}">
                  <a16:creationId xmlns:a16="http://schemas.microsoft.com/office/drawing/2014/main" id="{4D476B31-0FF2-43D8-9BE7-FC2B0A89A2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1944" y="1261778"/>
              <a:ext cx="731520" cy="914400"/>
            </a:xfrm>
            <a:prstGeom prst="rect">
              <a:avLst/>
            </a:prstGeom>
          </p:spPr>
        </p:pic>
        <p:sp>
          <p:nvSpPr>
            <p:cNvPr id="24" name="TextBox 23">
              <a:extLst>
                <a:ext uri="{FF2B5EF4-FFF2-40B4-BE49-F238E27FC236}">
                  <a16:creationId xmlns:a16="http://schemas.microsoft.com/office/drawing/2014/main" id="{CD0CD368-C4F5-43FE-AB4C-724A7D27615D}"/>
                </a:ext>
              </a:extLst>
            </p:cNvPr>
            <p:cNvSpPr txBox="1"/>
            <p:nvPr/>
          </p:nvSpPr>
          <p:spPr>
            <a:xfrm>
              <a:off x="5342741" y="2129906"/>
              <a:ext cx="1009927" cy="707886"/>
            </a:xfrm>
            <a:prstGeom prst="rect">
              <a:avLst/>
            </a:prstGeom>
            <a:noFill/>
          </p:spPr>
          <p:txBody>
            <a:bodyPr wrap="square" rtlCol="0">
              <a:spAutoFit/>
            </a:bodyPr>
            <a:lstStyle>
              <a:defPPr>
                <a:defRPr lang="en-US"/>
              </a:defPPr>
              <a:lvl1pPr algn="ctr">
                <a:defRPr sz="1100"/>
              </a:lvl1pPr>
            </a:lstStyle>
            <a:p>
              <a:r>
                <a:rPr lang="en-US" sz="1000" dirty="0"/>
                <a:t>Adrian </a:t>
              </a:r>
              <a:br>
                <a:rPr lang="en-US" sz="1000" dirty="0"/>
              </a:br>
              <a:r>
                <a:rPr lang="en-US" sz="1000" dirty="0"/>
                <a:t>Hayes-Santos</a:t>
              </a:r>
              <a:br>
                <a:rPr lang="en-US" sz="1000" dirty="0"/>
              </a:br>
              <a:r>
                <a:rPr lang="en-US" sz="1000" dirty="0"/>
                <a:t>Commissioner </a:t>
              </a:r>
              <a:br>
                <a:rPr lang="en-US" sz="1000" dirty="0"/>
              </a:br>
              <a:r>
                <a:rPr lang="en-US" sz="1000" dirty="0"/>
                <a:t>(Dist. IV)</a:t>
              </a:r>
            </a:p>
          </p:txBody>
        </p:sp>
        <p:pic>
          <p:nvPicPr>
            <p:cNvPr id="25" name="Picture 24">
              <a:extLst>
                <a:ext uri="{FF2B5EF4-FFF2-40B4-BE49-F238E27FC236}">
                  <a16:creationId xmlns:a16="http://schemas.microsoft.com/office/drawing/2014/main" id="{A9E0A674-0D83-4983-9EC0-32D7EAF0E7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2929" y="1262132"/>
              <a:ext cx="731520" cy="914400"/>
            </a:xfrm>
            <a:prstGeom prst="rect">
              <a:avLst/>
            </a:prstGeom>
          </p:spPr>
        </p:pic>
        <p:sp>
          <p:nvSpPr>
            <p:cNvPr id="26" name="TextBox 25">
              <a:extLst>
                <a:ext uri="{FF2B5EF4-FFF2-40B4-BE49-F238E27FC236}">
                  <a16:creationId xmlns:a16="http://schemas.microsoft.com/office/drawing/2014/main" id="{CA031B6B-7931-4792-958A-341EC01D19E6}"/>
                </a:ext>
              </a:extLst>
            </p:cNvPr>
            <p:cNvSpPr txBox="1"/>
            <p:nvPr/>
          </p:nvSpPr>
          <p:spPr>
            <a:xfrm>
              <a:off x="2917830" y="2130260"/>
              <a:ext cx="1001719" cy="553998"/>
            </a:xfrm>
            <a:prstGeom prst="rect">
              <a:avLst/>
            </a:prstGeom>
            <a:noFill/>
          </p:spPr>
          <p:txBody>
            <a:bodyPr wrap="square" rtlCol="0">
              <a:spAutoFit/>
            </a:bodyPr>
            <a:lstStyle>
              <a:defPPr>
                <a:defRPr lang="en-US"/>
              </a:defPPr>
              <a:lvl1pPr algn="ctr">
                <a:defRPr sz="1100"/>
              </a:lvl1pPr>
            </a:lstStyle>
            <a:p>
              <a:r>
                <a:rPr lang="en-US" sz="1000" dirty="0"/>
                <a:t>David Arreola</a:t>
              </a:r>
              <a:br>
                <a:rPr lang="en-US" sz="1000" dirty="0"/>
              </a:br>
              <a:r>
                <a:rPr lang="en-US" sz="1000" dirty="0"/>
                <a:t>Commissioner </a:t>
              </a:r>
              <a:br>
                <a:rPr lang="en-US" sz="1000" dirty="0"/>
              </a:br>
              <a:r>
                <a:rPr lang="en-US" sz="1000" dirty="0"/>
                <a:t>(Dist. III)</a:t>
              </a:r>
            </a:p>
          </p:txBody>
        </p:sp>
      </p:grpSp>
      <p:sp>
        <p:nvSpPr>
          <p:cNvPr id="27" name="Left Brace 26">
            <a:extLst>
              <a:ext uri="{FF2B5EF4-FFF2-40B4-BE49-F238E27FC236}">
                <a16:creationId xmlns:a16="http://schemas.microsoft.com/office/drawing/2014/main" id="{07181D1B-9256-4ED7-8CB4-4F45D7FEA976}"/>
              </a:ext>
            </a:extLst>
          </p:cNvPr>
          <p:cNvSpPr/>
          <p:nvPr/>
        </p:nvSpPr>
        <p:spPr>
          <a:xfrm rot="16200000">
            <a:off x="4285988" y="-1557880"/>
            <a:ext cx="587229" cy="8833607"/>
          </a:xfrm>
          <a:prstGeom prst="leftBrace">
            <a:avLst/>
          </a:prstGeom>
          <a:ln w="50800">
            <a:solidFill>
              <a:srgbClr val="29A1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1258349" y="3203196"/>
            <a:ext cx="2681436" cy="603134"/>
            <a:chOff x="1258349" y="3355596"/>
            <a:chExt cx="2681436" cy="603134"/>
          </a:xfrm>
        </p:grpSpPr>
        <p:sp>
          <p:nvSpPr>
            <p:cNvPr id="28" name="TextBox 27">
              <a:extLst>
                <a:ext uri="{FF2B5EF4-FFF2-40B4-BE49-F238E27FC236}">
                  <a16:creationId xmlns:a16="http://schemas.microsoft.com/office/drawing/2014/main" id="{6797543E-86F2-4477-AFA0-B8391EE8E86D}"/>
                </a:ext>
              </a:extLst>
            </p:cNvPr>
            <p:cNvSpPr txBox="1"/>
            <p:nvPr/>
          </p:nvSpPr>
          <p:spPr>
            <a:xfrm>
              <a:off x="1258349" y="3355596"/>
              <a:ext cx="1073790" cy="400110"/>
            </a:xfrm>
            <a:prstGeom prst="rect">
              <a:avLst/>
            </a:prstGeom>
            <a:noFill/>
          </p:spPr>
          <p:txBody>
            <a:bodyPr wrap="square" rtlCol="0">
              <a:spAutoFit/>
            </a:bodyPr>
            <a:lstStyle/>
            <a:p>
              <a:pPr algn="ctr"/>
              <a:r>
                <a:rPr lang="en-US" sz="1000" dirty="0"/>
                <a:t>Utility Advisory Board</a:t>
              </a:r>
            </a:p>
          </p:txBody>
        </p:sp>
        <p:cxnSp>
          <p:nvCxnSpPr>
            <p:cNvPr id="29" name="Straight Connector 28">
              <a:extLst>
                <a:ext uri="{FF2B5EF4-FFF2-40B4-BE49-F238E27FC236}">
                  <a16:creationId xmlns:a16="http://schemas.microsoft.com/office/drawing/2014/main" id="{86CAADE6-7A71-4743-90DD-62755E891DDD}"/>
                </a:ext>
              </a:extLst>
            </p:cNvPr>
            <p:cNvCxnSpPr>
              <a:cxnSpLocks/>
            </p:cNvCxnSpPr>
            <p:nvPr/>
          </p:nvCxnSpPr>
          <p:spPr>
            <a:xfrm>
              <a:off x="2293865" y="3565321"/>
              <a:ext cx="164592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D0E352-EAF9-4EAA-827B-DEEC2F99DCAD}"/>
                </a:ext>
              </a:extLst>
            </p:cNvPr>
            <p:cNvCxnSpPr>
              <a:cxnSpLocks/>
            </p:cNvCxnSpPr>
            <p:nvPr/>
          </p:nvCxnSpPr>
          <p:spPr>
            <a:xfrm flipV="1">
              <a:off x="1796642" y="3714051"/>
              <a:ext cx="0" cy="24467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pic>
        <p:nvPicPr>
          <p:cNvPr id="31" name="Picture 30" descr="Logo, company name&#10;&#10;Description automatically generated">
            <a:extLst>
              <a:ext uri="{FF2B5EF4-FFF2-40B4-BE49-F238E27FC236}">
                <a16:creationId xmlns:a16="http://schemas.microsoft.com/office/drawing/2014/main" id="{A44E0427-30B7-4E46-9710-644F7A0CB7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2983" y="4386044"/>
            <a:ext cx="1193673" cy="398914"/>
          </a:xfrm>
          <a:prstGeom prst="rect">
            <a:avLst/>
          </a:prstGeom>
        </p:spPr>
      </p:pic>
    </p:spTree>
    <p:extLst>
      <p:ext uri="{BB962C8B-B14F-4D97-AF65-F5344CB8AC3E}">
        <p14:creationId xmlns:p14="http://schemas.microsoft.com/office/powerpoint/2010/main" val="287473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29939"/>
            <a:ext cx="9144000" cy="448056"/>
          </a:xfrm>
        </p:spPr>
        <p:txBody>
          <a:bodyPr anchor="t">
            <a:noAutofit/>
          </a:bodyPr>
          <a:lstStyle/>
          <a:p>
            <a:r>
              <a:rPr lang="en-US" sz="2200" dirty="0">
                <a:solidFill>
                  <a:srgbClr val="0066CC"/>
                </a:solidFill>
              </a:rPr>
              <a:t>The Management Team has Extensive GRU and Utility Experience</a:t>
            </a:r>
          </a:p>
        </p:txBody>
      </p:sp>
      <p:graphicFrame>
        <p:nvGraphicFramePr>
          <p:cNvPr id="12" name="Diagram 11"/>
          <p:cNvGraphicFramePr/>
          <p:nvPr>
            <p:extLst>
              <p:ext uri="{D42A27DB-BD31-4B8C-83A1-F6EECF244321}">
                <p14:modId xmlns:p14="http://schemas.microsoft.com/office/powerpoint/2010/main" val="2921680679"/>
              </p:ext>
            </p:extLst>
          </p:nvPr>
        </p:nvGraphicFramePr>
        <p:xfrm>
          <a:off x="478847" y="748150"/>
          <a:ext cx="8229601"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34804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9939"/>
            <a:ext cx="7772400" cy="448056"/>
          </a:xfrm>
        </p:spPr>
        <p:txBody>
          <a:bodyPr anchor="t"/>
          <a:lstStyle/>
          <a:p>
            <a:r>
              <a:rPr lang="en-US" sz="2400" dirty="0">
                <a:solidFill>
                  <a:srgbClr val="0066CC"/>
                </a:solidFill>
                <a:cs typeface="+mn-cs"/>
              </a:rPr>
              <a:t>GRU is in a State of Renewal</a:t>
            </a:r>
            <a:endParaRPr lang="en-US" sz="2400" b="1" dirty="0">
              <a:solidFill>
                <a:srgbClr val="FF0000"/>
              </a:solidFill>
              <a:cs typeface="+mn-cs"/>
            </a:endParaRPr>
          </a:p>
        </p:txBody>
      </p:sp>
      <p:sp>
        <p:nvSpPr>
          <p:cNvPr id="5" name="Slide Number Placeholder 4"/>
          <p:cNvSpPr>
            <a:spLocks noGrp="1"/>
          </p:cNvSpPr>
          <p:nvPr>
            <p:ph type="sldNum" sz="quarter" idx="10"/>
          </p:nvPr>
        </p:nvSpPr>
        <p:spPr>
          <a:xfrm>
            <a:off x="3609975" y="6248400"/>
            <a:ext cx="1905000" cy="457200"/>
          </a:xfrm>
        </p:spPr>
        <p:txBody>
          <a:bodyPr/>
          <a:lstStyle/>
          <a:p>
            <a:fld id="{DD088F40-E48C-4470-8B56-909590F01EA1}" type="slidenum">
              <a:rPr lang="en-US" smtClean="0">
                <a:solidFill>
                  <a:srgbClr val="FFFFFF"/>
                </a:solidFill>
              </a:rPr>
              <a:pPr/>
              <a:t>6</a:t>
            </a:fld>
            <a:endParaRPr lang="en-US" dirty="0">
              <a:solidFill>
                <a:srgbClr val="FFFFFF"/>
              </a:solidFill>
            </a:endParaRPr>
          </a:p>
        </p:txBody>
      </p:sp>
      <p:pic>
        <p:nvPicPr>
          <p:cNvPr id="24"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2465744"/>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3065777"/>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3665810"/>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4265843"/>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4865876"/>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1265678"/>
            <a:ext cx="517585" cy="465254"/>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030014" y="1329028"/>
            <a:ext cx="7637736" cy="338554"/>
          </a:xfrm>
          <a:prstGeom prst="rect">
            <a:avLst/>
          </a:prstGeom>
          <a:noFill/>
          <a:ln>
            <a:noFill/>
          </a:ln>
        </p:spPr>
        <p:txBody>
          <a:bodyPr wrap="square" rtlCol="0">
            <a:spAutoFit/>
          </a:bodyPr>
          <a:lstStyle/>
          <a:p>
            <a:r>
              <a:rPr lang="en-US" sz="1600" dirty="0"/>
              <a:t>Completed Electric System upgrade at </a:t>
            </a:r>
            <a:r>
              <a:rPr lang="en-US" sz="1600" dirty="0" err="1"/>
              <a:t>Murphree</a:t>
            </a:r>
            <a:r>
              <a:rPr lang="en-US" sz="1600" dirty="0"/>
              <a:t> Water Plant (60 year-old system)</a:t>
            </a:r>
          </a:p>
        </p:txBody>
      </p:sp>
      <p:pic>
        <p:nvPicPr>
          <p:cNvPr id="23"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1865711"/>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030014" y="1929061"/>
            <a:ext cx="7637736" cy="338554"/>
          </a:xfrm>
          <a:prstGeom prst="rect">
            <a:avLst/>
          </a:prstGeom>
          <a:noFill/>
          <a:ln>
            <a:noFill/>
          </a:ln>
        </p:spPr>
        <p:txBody>
          <a:bodyPr wrap="square" rtlCol="0">
            <a:spAutoFit/>
          </a:bodyPr>
          <a:lstStyle/>
          <a:p>
            <a:pPr>
              <a:spcBef>
                <a:spcPts val="1800"/>
              </a:spcBef>
              <a:buClr>
                <a:srgbClr val="004B9E"/>
              </a:buClr>
              <a:defRPr/>
            </a:pPr>
            <a:r>
              <a:rPr lang="en-US" sz="1600" dirty="0"/>
              <a:t>Replaced 56 year-old turbine generator at original power plant (Kelly) </a:t>
            </a:r>
          </a:p>
        </p:txBody>
      </p:sp>
      <p:sp>
        <p:nvSpPr>
          <p:cNvPr id="32" name="TextBox 31"/>
          <p:cNvSpPr txBox="1"/>
          <p:nvPr/>
        </p:nvSpPr>
        <p:spPr>
          <a:xfrm>
            <a:off x="1030014" y="2529094"/>
            <a:ext cx="7637736" cy="338554"/>
          </a:xfrm>
          <a:prstGeom prst="rect">
            <a:avLst/>
          </a:prstGeom>
          <a:noFill/>
          <a:ln>
            <a:noFill/>
          </a:ln>
        </p:spPr>
        <p:txBody>
          <a:bodyPr wrap="square" rtlCol="0">
            <a:spAutoFit/>
          </a:bodyPr>
          <a:lstStyle/>
          <a:p>
            <a:r>
              <a:rPr lang="en-US" sz="1600" dirty="0"/>
              <a:t>Retrofitted DH2 coal plant to operate at 100% natural gas </a:t>
            </a:r>
          </a:p>
        </p:txBody>
      </p:sp>
      <p:sp>
        <p:nvSpPr>
          <p:cNvPr id="33" name="TextBox 32"/>
          <p:cNvSpPr txBox="1"/>
          <p:nvPr/>
        </p:nvSpPr>
        <p:spPr>
          <a:xfrm>
            <a:off x="1030014" y="3129127"/>
            <a:ext cx="7637736" cy="338554"/>
          </a:xfrm>
          <a:prstGeom prst="rect">
            <a:avLst/>
          </a:prstGeom>
          <a:noFill/>
          <a:ln>
            <a:noFill/>
          </a:ln>
        </p:spPr>
        <p:txBody>
          <a:bodyPr wrap="square" rtlCol="0">
            <a:spAutoFit/>
          </a:bodyPr>
          <a:lstStyle/>
          <a:p>
            <a:r>
              <a:rPr lang="en-US" sz="1600" dirty="0"/>
              <a:t>Plans approved to replace over 200,000 meters as part of AMI program</a:t>
            </a:r>
          </a:p>
        </p:txBody>
      </p:sp>
      <p:sp>
        <p:nvSpPr>
          <p:cNvPr id="34" name="TextBox 33"/>
          <p:cNvSpPr txBox="1"/>
          <p:nvPr/>
        </p:nvSpPr>
        <p:spPr>
          <a:xfrm>
            <a:off x="1030014" y="4329193"/>
            <a:ext cx="7637736" cy="338554"/>
          </a:xfrm>
          <a:prstGeom prst="rect">
            <a:avLst/>
          </a:prstGeom>
          <a:noFill/>
          <a:ln>
            <a:noFill/>
          </a:ln>
        </p:spPr>
        <p:txBody>
          <a:bodyPr wrap="square" rtlCol="0">
            <a:spAutoFit/>
          </a:bodyPr>
          <a:lstStyle/>
          <a:p>
            <a:pPr>
              <a:spcBef>
                <a:spcPts val="1800"/>
              </a:spcBef>
              <a:buClr>
                <a:srgbClr val="004B9E"/>
              </a:buClr>
              <a:defRPr/>
            </a:pPr>
            <a:r>
              <a:rPr lang="en-US" altLang="en-US" sz="1600" dirty="0"/>
              <a:t>Replaced older debt through refinancing which saved $134 million in future debt</a:t>
            </a:r>
          </a:p>
        </p:txBody>
      </p:sp>
      <p:sp>
        <p:nvSpPr>
          <p:cNvPr id="35" name="TextBox 34"/>
          <p:cNvSpPr txBox="1"/>
          <p:nvPr/>
        </p:nvSpPr>
        <p:spPr>
          <a:xfrm>
            <a:off x="1030014" y="4929226"/>
            <a:ext cx="7637736" cy="338554"/>
          </a:xfrm>
          <a:prstGeom prst="rect">
            <a:avLst/>
          </a:prstGeom>
          <a:noFill/>
          <a:ln>
            <a:noFill/>
          </a:ln>
        </p:spPr>
        <p:txBody>
          <a:bodyPr wrap="square" rtlCol="0">
            <a:spAutoFit/>
          </a:bodyPr>
          <a:lstStyle/>
          <a:p>
            <a:r>
              <a:rPr lang="en-US" sz="1600" dirty="0"/>
              <a:t>Responded to COVID by waiving customer fees and extending payment terms</a:t>
            </a:r>
          </a:p>
        </p:txBody>
      </p:sp>
      <p:sp>
        <p:nvSpPr>
          <p:cNvPr id="36" name="TextBox 35"/>
          <p:cNvSpPr txBox="1"/>
          <p:nvPr/>
        </p:nvSpPr>
        <p:spPr>
          <a:xfrm>
            <a:off x="1030014" y="3729160"/>
            <a:ext cx="7637736" cy="338554"/>
          </a:xfrm>
          <a:prstGeom prst="rect">
            <a:avLst/>
          </a:prstGeom>
          <a:noFill/>
          <a:ln>
            <a:noFill/>
          </a:ln>
        </p:spPr>
        <p:txBody>
          <a:bodyPr wrap="square" rtlCol="0">
            <a:spAutoFit/>
          </a:bodyPr>
          <a:lstStyle/>
          <a:p>
            <a:r>
              <a:rPr lang="en-US" sz="1600" dirty="0"/>
              <a:t>Plans to upgrade Customer Information System software (13 year-old system)</a:t>
            </a:r>
          </a:p>
        </p:txBody>
      </p:sp>
      <p:pic>
        <p:nvPicPr>
          <p:cNvPr id="37"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5465908"/>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030014" y="5529258"/>
            <a:ext cx="7637736" cy="338554"/>
          </a:xfrm>
          <a:prstGeom prst="rect">
            <a:avLst/>
          </a:prstGeom>
          <a:noFill/>
          <a:ln>
            <a:noFill/>
          </a:ln>
        </p:spPr>
        <p:txBody>
          <a:bodyPr wrap="square" rtlCol="0">
            <a:spAutoFit/>
          </a:bodyPr>
          <a:lstStyle/>
          <a:p>
            <a:r>
              <a:rPr lang="en-US" sz="1600" dirty="0"/>
              <a:t>Executed a 20-year solar PPA with </a:t>
            </a:r>
            <a:r>
              <a:rPr lang="en-US" sz="1600" dirty="0" err="1"/>
              <a:t>Origis</a:t>
            </a:r>
            <a:endParaRPr lang="en-US" sz="1600" dirty="0"/>
          </a:p>
        </p:txBody>
      </p:sp>
    </p:spTree>
    <p:extLst>
      <p:ext uri="{BB962C8B-B14F-4D97-AF65-F5344CB8AC3E}">
        <p14:creationId xmlns:p14="http://schemas.microsoft.com/office/powerpoint/2010/main" val="212570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Outline</a:t>
            </a:r>
          </a:p>
        </p:txBody>
      </p:sp>
      <p:sp>
        <p:nvSpPr>
          <p:cNvPr id="19" name="Content Placeholder 2"/>
          <p:cNvSpPr>
            <a:spLocks noGrp="1"/>
          </p:cNvSpPr>
          <p:nvPr>
            <p:ph idx="1"/>
          </p:nvPr>
        </p:nvSpPr>
        <p:spPr>
          <a:xfrm>
            <a:off x="457200" y="1187140"/>
            <a:ext cx="8229600" cy="4426260"/>
          </a:xfrm>
        </p:spPr>
        <p:txBody>
          <a:bodyPr/>
          <a:lstStyle/>
          <a:p>
            <a:pPr>
              <a:spcBef>
                <a:spcPts val="2400"/>
              </a:spcBef>
              <a:buClr>
                <a:srgbClr val="004B9E"/>
              </a:buClr>
              <a:buFont typeface="Wingdings" pitchFamily="2" charset="2"/>
              <a:buChar char="§"/>
            </a:pPr>
            <a:r>
              <a:rPr lang="en-US" altLang="en-US" sz="1800" dirty="0"/>
              <a:t>Resiliency and Reliability</a:t>
            </a:r>
          </a:p>
          <a:p>
            <a:pPr>
              <a:spcBef>
                <a:spcPts val="2400"/>
              </a:spcBef>
              <a:buClr>
                <a:srgbClr val="004B9E"/>
              </a:buClr>
              <a:buFont typeface="Wingdings" pitchFamily="2" charset="2"/>
              <a:buChar char="§"/>
            </a:pPr>
            <a:r>
              <a:rPr lang="en-US" altLang="en-US" sz="1800" dirty="0"/>
              <a:t>Strategic Focus on Renewables</a:t>
            </a:r>
          </a:p>
          <a:p>
            <a:pPr>
              <a:spcBef>
                <a:spcPts val="2400"/>
              </a:spcBef>
              <a:buClr>
                <a:srgbClr val="004B9E"/>
              </a:buClr>
              <a:buFont typeface="Wingdings" pitchFamily="2" charset="2"/>
              <a:buChar char="§"/>
            </a:pPr>
            <a:r>
              <a:rPr lang="en-US" altLang="en-US" sz="1800" dirty="0"/>
              <a:t>Service Territory and Customers</a:t>
            </a:r>
          </a:p>
          <a:p>
            <a:pPr>
              <a:spcBef>
                <a:spcPts val="2400"/>
              </a:spcBef>
              <a:buClr>
                <a:srgbClr val="004B9E"/>
              </a:buClr>
              <a:buFont typeface="Wingdings" pitchFamily="2" charset="2"/>
              <a:buChar char="§"/>
            </a:pPr>
            <a:r>
              <a:rPr lang="en-US" altLang="en-US" sz="1800" dirty="0"/>
              <a:t>2021 Budget (Forecasts, rates and financial metrics)</a:t>
            </a:r>
          </a:p>
          <a:p>
            <a:pPr>
              <a:spcBef>
                <a:spcPts val="2400"/>
              </a:spcBef>
              <a:buClr>
                <a:srgbClr val="004B9E"/>
              </a:buClr>
              <a:buFont typeface="Wingdings" pitchFamily="2" charset="2"/>
              <a:buChar char="§"/>
            </a:pPr>
            <a:r>
              <a:rPr lang="en-US" altLang="en-US" sz="1800" dirty="0"/>
              <a:t>Debt Management and Plan of Finance</a:t>
            </a:r>
          </a:p>
          <a:p>
            <a:pPr>
              <a:spcBef>
                <a:spcPts val="2400"/>
              </a:spcBef>
              <a:buClr>
                <a:srgbClr val="004B9E"/>
              </a:buClr>
              <a:buFont typeface="Wingdings" pitchFamily="2" charset="2"/>
              <a:buChar char="§"/>
            </a:pPr>
            <a:r>
              <a:rPr lang="en-US" altLang="en-US" sz="1800" dirty="0"/>
              <a:t>Summary</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15717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Resiliency and Reliability</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70982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COVID Impacts</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9</a:t>
            </a:fld>
            <a:endParaRPr lang="en-US" dirty="0">
              <a:solidFill>
                <a:srgbClr val="FFFFFF"/>
              </a:solidFill>
            </a:endParaRPr>
          </a:p>
        </p:txBody>
      </p:sp>
      <p:sp>
        <p:nvSpPr>
          <p:cNvPr id="8" name="Content Placeholder 2"/>
          <p:cNvSpPr txBox="1">
            <a:spLocks/>
          </p:cNvSpPr>
          <p:nvPr/>
        </p:nvSpPr>
        <p:spPr bwMode="auto">
          <a:xfrm>
            <a:off x="450630" y="1653739"/>
            <a:ext cx="8229600" cy="362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Minimal impact on unit sales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Slight increase in residential sales, minimal decrease in commercial sales</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Increased liquidity with additional $50 million taxable line of credit</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Refined &amp; improved continuity plans</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Seamless transition to remote work</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Waived customer fees, extended payment terms, offered installment payment plans</a:t>
            </a:r>
          </a:p>
        </p:txBody>
      </p:sp>
    </p:spTree>
    <p:extLst>
      <p:ext uri="{BB962C8B-B14F-4D97-AF65-F5344CB8AC3E}">
        <p14:creationId xmlns:p14="http://schemas.microsoft.com/office/powerpoint/2010/main" val="1476574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VEDPATH" val="Y:\Nyk\area\ibd\pubfinance\pubfinance\Utilities\Gainesville, FL\Transactions\2021 Bonds\Rating Agency Presentation\GRU DRAFT Rating Agency Presentation 2021A v7.pptx"/>
  <p:tag name="SAVEDPATHUNC" val="\\intranet.barcapint.com\dfs-amer\group\Nyk\area\ibd\pubfinance\pubfinance\Utilities\Gainesville, FL\Transactions\2021 Bonds\Rating Agency Presentation\GRU DRAFT Rating Agency Presentation 2021A v7.pptx"/>
</p:tagLst>
</file>

<file path=ppt/tags/tag1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12.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1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1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2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2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3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2.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40.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4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330"/>
  <p:tag name="POSITIONLEFT" val="54"/>
  <p:tag name="IGNORESIZENONCOMPLIANCE" val="0"/>
  <p:tag name="SIZEWIDTH" val="336"/>
  <p:tag name="SIZEHEIGHT" val="18"/>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d4161281-19ac-4487-8e19-1947623352c0" origin="userSelected">
  <element uid="id_classification_nonbusiness" value=""/>
</sisl>
</file>

<file path=customXml/itemProps1.xml><?xml version="1.0" encoding="utf-8"?>
<ds:datastoreItem xmlns:ds="http://schemas.openxmlformats.org/officeDocument/2006/customXml" ds:itemID="{CD10735D-8FE1-47D8-A114-A8BBB217641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27478</TotalTime>
  <Words>4000</Words>
  <Application>Microsoft Macintosh PowerPoint</Application>
  <PresentationFormat>On-screen Show (4:3)</PresentationFormat>
  <Paragraphs>1320</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SimSun</vt:lpstr>
      <vt:lpstr>Arial</vt:lpstr>
      <vt:lpstr>Calibri</vt:lpstr>
      <vt:lpstr>Helvetica</vt:lpstr>
      <vt:lpstr>Wingdings</vt:lpstr>
      <vt:lpstr>Wingdings 2</vt:lpstr>
      <vt:lpstr>Blank Presentation</vt:lpstr>
      <vt:lpstr>Gainesville Regional Utilities</vt:lpstr>
      <vt:lpstr>Participants</vt:lpstr>
      <vt:lpstr>Transaction Overview</vt:lpstr>
      <vt:lpstr>City and GRU Governance</vt:lpstr>
      <vt:lpstr>The Management Team has Extensive GRU and Utility Experience</vt:lpstr>
      <vt:lpstr>GRU is in a State of Renewal</vt:lpstr>
      <vt:lpstr>Outline</vt:lpstr>
      <vt:lpstr>Resiliency and Reliability</vt:lpstr>
      <vt:lpstr>COVID Impacts</vt:lpstr>
      <vt:lpstr>COVID Impacts on Unit Sales</vt:lpstr>
      <vt:lpstr>Risk Management – Gas Supply and Plant Winterization</vt:lpstr>
      <vt:lpstr>Hurricane Preparation</vt:lpstr>
      <vt:lpstr>Cybersecurity</vt:lpstr>
      <vt:lpstr>Strategic focus on Renewables</vt:lpstr>
      <vt:lpstr>PowerPoint Presentation</vt:lpstr>
      <vt:lpstr>Electric System: Promoting Fuel Diversification and Renewables</vt:lpstr>
      <vt:lpstr>Existing Renewable Energy GRU Has a Very Strong Renewable Energy Portfolio</vt:lpstr>
      <vt:lpstr>Significant Shift in Carbon Intensity Since 2010</vt:lpstr>
      <vt:lpstr>Service territory and customers</vt:lpstr>
      <vt:lpstr>PowerPoint Presentation</vt:lpstr>
      <vt:lpstr>PowerPoint Presentation</vt:lpstr>
      <vt:lpstr>2021 Budget (Forecasts, rates and financial metrics) </vt:lpstr>
      <vt:lpstr>PowerPoint Presentation</vt:lpstr>
      <vt:lpstr>PowerPoint Presentation</vt:lpstr>
      <vt:lpstr>PowerPoint Presentation</vt:lpstr>
      <vt:lpstr>PowerPoint Presentation</vt:lpstr>
      <vt:lpstr>General Fund Transfers</vt:lpstr>
      <vt:lpstr>PowerPoint Presentation</vt:lpstr>
      <vt:lpstr>DEBT Management and plan of finance</vt:lpstr>
      <vt:lpstr>Future Capital Plans and Funding Sources</vt:lpstr>
      <vt:lpstr>PowerPoint Presentation</vt:lpstr>
      <vt:lpstr>PowerPoint Presentation</vt:lpstr>
      <vt:lpstr>summary</vt:lpstr>
      <vt:lpstr>Summary</vt:lpstr>
    </vt:vector>
  </TitlesOfParts>
  <Company>Gainesville Regional Utilities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Gainesville Regional Utilities</dc:title>
  <dc:creator>Wilson, Diane M</dc:creator>
  <cp:lastModifiedBy>Werther, Chase</cp:lastModifiedBy>
  <cp:revision>2080</cp:revision>
  <cp:lastPrinted>2021-06-07T14:52:38Z</cp:lastPrinted>
  <dcterms:created xsi:type="dcterms:W3CDTF">2014-10-23T20:46:25Z</dcterms:created>
  <dcterms:modified xsi:type="dcterms:W3CDTF">2021-06-08T12:17:07Z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514054f3-953f-492a-9e13-5bc322b2cb4b</vt:lpwstr>
  </property>
  <property fmtid="{D5CDD505-2E9C-101B-9397-08002B2CF9AE}" pid="3" name="bjSaver">
    <vt:lpwstr>fRwRwftRowCZEnTzGPKyDD6REnhBW0g3</vt:lpwstr>
  </property>
  <property fmtid="{D5CDD505-2E9C-101B-9397-08002B2CF9AE}" pid="4" name="bjDocumentLabelXML">
    <vt:lpwstr>&lt;?xml version="1.0" encoding="us-ascii"?&gt;&lt;sisl xmlns:xsi="http://www.w3.org/2001/XMLSchema-instance" xmlns:xsd="http://www.w3.org/2001/XMLSchema" sislVersion="0" policy="d4161281-19ac-4487-8e19-1947623352c0"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DocumentSecurityLabel">
    <vt:lpwstr>Unrestricted</vt:lpwstr>
  </property>
  <property fmtid="{D5CDD505-2E9C-101B-9397-08002B2CF9AE}" pid="7" name="MSIP_Label_c754cbb2-29ed-4ffe-af90-a08465e0dd2c_Enabled">
    <vt:lpwstr>True</vt:lpwstr>
  </property>
  <property fmtid="{D5CDD505-2E9C-101B-9397-08002B2CF9AE}" pid="8" name="MSIP_Label_c754cbb2-29ed-4ffe-af90-a08465e0dd2c_SiteId">
    <vt:lpwstr>c4b62f1d-01e0-4107-a0cc-5ac886858b23</vt:lpwstr>
  </property>
  <property fmtid="{D5CDD505-2E9C-101B-9397-08002B2CF9AE}" pid="9" name="MSIP_Label_c754cbb2-29ed-4ffe-af90-a08465e0dd2c_Owner">
    <vt:lpwstr>jinuk.hah@barclays.com</vt:lpwstr>
  </property>
  <property fmtid="{D5CDD505-2E9C-101B-9397-08002B2CF9AE}" pid="10" name="MSIP_Label_c754cbb2-29ed-4ffe-af90-a08465e0dd2c_SetDate">
    <vt:lpwstr>2021-05-11T14:45:44.7530565Z</vt:lpwstr>
  </property>
  <property fmtid="{D5CDD505-2E9C-101B-9397-08002B2CF9AE}" pid="11" name="MSIP_Label_c754cbb2-29ed-4ffe-af90-a08465e0dd2c_Name">
    <vt:lpwstr>Unrestricted</vt:lpwstr>
  </property>
  <property fmtid="{D5CDD505-2E9C-101B-9397-08002B2CF9AE}" pid="12" name="MSIP_Label_c754cbb2-29ed-4ffe-af90-a08465e0dd2c_Application">
    <vt:lpwstr>Microsoft Azure Information Protection</vt:lpwstr>
  </property>
  <property fmtid="{D5CDD505-2E9C-101B-9397-08002B2CF9AE}" pid="13" name="MSIP_Label_c754cbb2-29ed-4ffe-af90-a08465e0dd2c_Extended_MSFT_Method">
    <vt:lpwstr>Automatic</vt:lpwstr>
  </property>
  <property fmtid="{D5CDD505-2E9C-101B-9397-08002B2CF9AE}" pid="14" name="barclaysdc">
    <vt:lpwstr>Unrestricted</vt:lpwstr>
  </property>
  <property fmtid="{D5CDD505-2E9C-101B-9397-08002B2CF9AE}" pid="15" name="LB_TRACKING_NAME">
    <vt:lpwstr>\\intranet.barcapint.com\dfs-amer\group\Nyk\area\ibd\pubfinance\pubfinance\Utilities\Gainesville, FL\Transactions\2021 Bonds\Rating Agency Presentation\GRU DRAFT Rating Agency Presentation 2021A v6.pptx - hahjinuk - 5/20/2021 5:35:46 PM</vt:lpwstr>
  </property>
</Properties>
</file>